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65" r:id="rId2"/>
    <p:sldId id="260" r:id="rId3"/>
    <p:sldId id="266" r:id="rId4"/>
    <p:sldId id="267" r:id="rId5"/>
    <p:sldId id="268" r:id="rId6"/>
    <p:sldId id="259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3EA2-B7A8-40E0-8643-3C845B00A03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BFE845-166F-4370-B463-1C2FB630B83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lgg@cs.ntust.edu.tw" TargetMode="Externa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5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908634-8753-4A8A-908F-4FDBF34EFE7E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1480710" name="Rectangle 6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組織的策略管理與競爭優勢架構圖</a:t>
            </a:r>
          </a:p>
        </p:txBody>
      </p:sp>
      <p:pic>
        <p:nvPicPr>
          <p:cNvPr id="5124" name="Picture 5" descr="F5-0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187450" y="1773238"/>
            <a:ext cx="6654800" cy="4181475"/>
          </a:xfrm>
          <a:noFill/>
        </p:spPr>
      </p:pic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424238" y="6059488"/>
            <a:ext cx="2317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TW" altLang="en-US" sz="1600" dirty="0">
                <a:latin typeface="Times New Roman" pitchFamily="18" charset="0"/>
                <a:ea typeface="標楷體" pitchFamily="65" charset="-120"/>
              </a:rPr>
              <a:t>資料來源：林東清</a:t>
            </a:r>
            <a:r>
              <a:rPr lang="en-US" altLang="zh-TW" sz="1600" dirty="0">
                <a:latin typeface="Times New Roman" pitchFamily="18" charset="0"/>
                <a:ea typeface="Arial Unicode MS" pitchFamily="34" charset="-120"/>
                <a:cs typeface="Arial Unicode MS" pitchFamily="34" charset="-120"/>
              </a:rPr>
              <a:t>, 2004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2080AF-A7B2-4851-85F3-3755BB24121E}" type="slidenum">
              <a:rPr lang="en-US" altLang="zh-TW"/>
              <a:pPr>
                <a:defRPr/>
              </a:pPr>
              <a:t>10</a:t>
            </a:fld>
            <a:endParaRPr lang="en-US" altLang="zh-TW"/>
          </a:p>
        </p:txBody>
      </p:sp>
      <p:sp>
        <p:nvSpPr>
          <p:cNvPr id="1756165" name="Rectangle 5"/>
          <p:cNvSpPr>
            <a:spLocks noChangeArrowheads="1"/>
          </p:cNvSpPr>
          <p:nvPr/>
        </p:nvSpPr>
        <p:spPr bwMode="auto">
          <a:xfrm>
            <a:off x="539750" y="333375"/>
            <a:ext cx="8280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>
              <a:defRPr/>
            </a:pPr>
            <a:r>
              <a:rPr lang="en-US" altLang="zh-TW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  <a:t>IS business contribution </a:t>
            </a:r>
            <a:r>
              <a:rPr lang="en-US" altLang="zh-TW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/>
                <a:ea typeface="標楷體" pitchFamily="65" charset="-120"/>
              </a:rPr>
              <a:t>–</a:t>
            </a:r>
            <a:r>
              <a:rPr lang="en-US" altLang="zh-TW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  <a:t>application portfolio</a:t>
            </a:r>
          </a:p>
        </p:txBody>
      </p:sp>
      <p:graphicFrame>
        <p:nvGraphicFramePr>
          <p:cNvPr id="1756184" name="Group 24"/>
          <p:cNvGraphicFramePr>
            <a:graphicFrameLocks noGrp="1"/>
          </p:cNvGraphicFramePr>
          <p:nvPr/>
        </p:nvGraphicFramePr>
        <p:xfrm>
          <a:off x="696913" y="1857375"/>
          <a:ext cx="7924800" cy="4383278"/>
        </p:xfrm>
        <a:graphic>
          <a:graphicData uri="http://schemas.openxmlformats.org/drawingml/2006/table">
            <a:tbl>
              <a:tblPr/>
              <a:tblGrid>
                <a:gridCol w="3962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2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87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        </a:t>
                      </a:r>
                      <a:r>
                        <a:rPr kumimoji="1" lang="en-US" altLang="zh-TW" sz="28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STRATEGIC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Applications which are critical for future success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       </a:t>
                      </a:r>
                      <a:r>
                        <a:rPr kumimoji="1" lang="en-US" altLang="zh-TW" sz="28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TURNAROUND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Application which may be of future strategic importance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74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         </a:t>
                      </a:r>
                      <a:r>
                        <a:rPr kumimoji="1" lang="en-US" altLang="zh-TW" sz="28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FACTORY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Applications which are critical to sustaining existing business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          </a:t>
                      </a:r>
                      <a:r>
                        <a:rPr kumimoji="1" lang="en-US" altLang="zh-TW" sz="28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SUPPORT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Applications which improve management and performance but not critical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22895" name="Picture 26" descr="j0336709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27988" y="5734050"/>
            <a:ext cx="863600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B0C49B-EBF7-4D2C-A368-334704389B8B}" type="slidenum">
              <a:rPr lang="en-US" altLang="zh-TW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10244" name="Rectangle 5"/>
          <p:cNvSpPr>
            <a:spLocks noChangeArrowheads="1"/>
          </p:cNvSpPr>
          <p:nvPr/>
        </p:nvSpPr>
        <p:spPr bwMode="auto">
          <a:xfrm>
            <a:off x="1331913" y="2060575"/>
            <a:ext cx="6408737" cy="3529013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053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US" altLang="zh-TW" dirty="0" smtClean="0"/>
              <a:t>e</a:t>
            </a:r>
            <a:r>
              <a:rPr lang="zh-TW" altLang="en-US" dirty="0" smtClean="0"/>
              <a:t>化</a:t>
            </a:r>
            <a:r>
              <a:rPr lang="en-US" altLang="zh-TW" dirty="0"/>
              <a:t>MIS</a:t>
            </a:r>
            <a:r>
              <a:rPr lang="zh-TW" altLang="en-US" dirty="0"/>
              <a:t>角色與</a:t>
            </a:r>
            <a:r>
              <a:rPr lang="zh-TW" altLang="en-US" dirty="0" smtClean="0"/>
              <a:t>傳統</a:t>
            </a:r>
            <a:r>
              <a:rPr lang="en-US" altLang="zh-TW" dirty="0" smtClean="0"/>
              <a:t>MIS</a:t>
            </a:r>
            <a:r>
              <a:rPr lang="zh-TW" altLang="en-US" dirty="0" smtClean="0"/>
              <a:t>角色</a:t>
            </a:r>
          </a:p>
        </p:txBody>
      </p:sp>
      <p:graphicFrame>
        <p:nvGraphicFramePr>
          <p:cNvPr id="10242" name="Object 4"/>
          <p:cNvGraphicFramePr>
            <a:graphicFrameLocks noChangeAspect="1"/>
          </p:cNvGraphicFramePr>
          <p:nvPr/>
        </p:nvGraphicFramePr>
        <p:xfrm>
          <a:off x="1746250" y="2338388"/>
          <a:ext cx="6003925" cy="328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文件" r:id="rId3" imgW="3971948" imgH="2170195" progId="Word.Document.8">
                  <p:embed/>
                </p:oleObj>
              </mc:Choice>
              <mc:Fallback>
                <p:oleObj name="文件" r:id="rId3" imgW="3971948" imgH="2170195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6250" y="2338388"/>
                        <a:ext cx="6003925" cy="3289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6" name="Text Box 7"/>
          <p:cNvSpPr txBox="1">
            <a:spLocks noChangeArrowheads="1"/>
          </p:cNvSpPr>
          <p:nvPr/>
        </p:nvSpPr>
        <p:spPr bwMode="auto">
          <a:xfrm>
            <a:off x="2916238" y="5734050"/>
            <a:ext cx="2317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TW" altLang="en-US" sz="1600" dirty="0">
                <a:latin typeface="Times New Roman" pitchFamily="18" charset="0"/>
                <a:ea typeface="標楷體" pitchFamily="65" charset="-120"/>
              </a:rPr>
              <a:t>資料來源：林東清</a:t>
            </a:r>
            <a:r>
              <a:rPr lang="en-US" altLang="zh-TW" sz="1600" dirty="0">
                <a:latin typeface="Times New Roman" pitchFamily="18" charset="0"/>
                <a:ea typeface="Arial Unicode MS" pitchFamily="34" charset="-120"/>
                <a:cs typeface="Arial Unicode MS" pitchFamily="34" charset="-120"/>
              </a:rPr>
              <a:t>, 2004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BC28CF-8482-4BA8-9F3D-1E95857E612C}" type="slidenum">
              <a:rPr lang="en-US" altLang="zh-TW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1483782" name="Rectangle 6"/>
          <p:cNvSpPr>
            <a:spLocks noGrp="1" noChangeArrowheads="1"/>
          </p:cNvSpPr>
          <p:nvPr>
            <p:ph type="title"/>
          </p:nvPr>
        </p:nvSpPr>
        <p:spPr>
          <a:xfrm>
            <a:off x="500063" y="214313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z="3600" dirty="0" smtClean="0"/>
              <a:t>IT</a:t>
            </a:r>
            <a:r>
              <a:rPr lang="zh-TW" altLang="en-US" sz="3600" dirty="0" smtClean="0"/>
              <a:t>對企業策略支援的主要方向與目標</a:t>
            </a:r>
          </a:p>
        </p:txBody>
      </p:sp>
      <p:pic>
        <p:nvPicPr>
          <p:cNvPr id="7172" name="Picture 5" descr="F5-0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051050" y="1557338"/>
            <a:ext cx="5029200" cy="4521200"/>
          </a:xfrm>
          <a:noFill/>
        </p:spPr>
      </p:pic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455988" y="6165633"/>
            <a:ext cx="2317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TW" altLang="en-US" sz="1600" dirty="0">
                <a:latin typeface="Times New Roman" pitchFamily="18" charset="0"/>
                <a:ea typeface="標楷體" pitchFamily="65" charset="-120"/>
              </a:rPr>
              <a:t>資料來源：林東清</a:t>
            </a:r>
            <a:r>
              <a:rPr lang="en-US" altLang="zh-TW" sz="1600" dirty="0">
                <a:latin typeface="Times New Roman" pitchFamily="18" charset="0"/>
                <a:ea typeface="Arial Unicode MS" pitchFamily="34" charset="-120"/>
                <a:cs typeface="Arial Unicode MS" pitchFamily="34" charset="-120"/>
              </a:rPr>
              <a:t>, 2004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42FA9B-25E3-4057-8A61-5CB5E01F6178}" type="slidenum">
              <a:rPr lang="en-US" altLang="zh-TW"/>
              <a:pPr>
                <a:defRPr/>
              </a:pPr>
              <a:t>4</a:t>
            </a:fld>
            <a:endParaRPr lang="en-US" altLang="zh-TW"/>
          </a:p>
        </p:txBody>
      </p:sp>
      <p:sp>
        <p:nvSpPr>
          <p:cNvPr id="1586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策略資訊系統</a:t>
            </a:r>
            <a:r>
              <a:rPr lang="en-US" altLang="zh-TW" smtClean="0"/>
              <a:t>(SIS)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z="2800" smtClean="0"/>
              <a:t>SIS</a:t>
            </a:r>
            <a:r>
              <a:rPr lang="zh-TW" altLang="en-US" sz="2800" smtClean="0"/>
              <a:t>的基本概念</a:t>
            </a:r>
          </a:p>
          <a:p>
            <a:pPr lvl="1" eaLnBrk="1" hangingPunct="1"/>
            <a:r>
              <a:rPr lang="zh-TW" altLang="en-US" sz="2400" smtClean="0"/>
              <a:t>指的是「任何一個企業的資訊系統，其能夠提升企業的核心能力，改變企業的經營模式、策略目標或企業與外部環境的關係，而能達到提升產品／服務價值及企業競爭優勢的系統皆謂之」。</a:t>
            </a:r>
          </a:p>
          <a:p>
            <a:pPr eaLnBrk="1" hangingPunct="1"/>
            <a:r>
              <a:rPr lang="en-US" altLang="zh-TW" sz="2800" smtClean="0"/>
              <a:t>SIS</a:t>
            </a:r>
            <a:r>
              <a:rPr lang="zh-TW" altLang="en-US" sz="2800" smtClean="0"/>
              <a:t>的主要特色</a:t>
            </a:r>
          </a:p>
          <a:p>
            <a:pPr lvl="1" eaLnBrk="1" hangingPunct="1"/>
            <a:r>
              <a:rPr lang="en-US" altLang="zh-TW" sz="2400" smtClean="0"/>
              <a:t>SIS</a:t>
            </a:r>
            <a:r>
              <a:rPr lang="zh-TW" altLang="en-US" sz="2400" smtClean="0"/>
              <a:t>是策略導向的系統</a:t>
            </a:r>
          </a:p>
          <a:p>
            <a:pPr lvl="1" eaLnBrk="1" hangingPunct="1"/>
            <a:r>
              <a:rPr lang="en-US" altLang="zh-TW" sz="2400" smtClean="0"/>
              <a:t>SIS</a:t>
            </a:r>
            <a:r>
              <a:rPr lang="zh-TW" altLang="en-US" sz="2400" smtClean="0"/>
              <a:t>常對企業的產品／服務、價值，提供產生重大的影響，且要讓顧客認知到不同之處</a:t>
            </a:r>
          </a:p>
          <a:p>
            <a:pPr lvl="1" eaLnBrk="1" hangingPunct="1"/>
            <a:r>
              <a:rPr lang="en-US" altLang="zh-TW" sz="2400" smtClean="0"/>
              <a:t>SIS</a:t>
            </a:r>
            <a:r>
              <a:rPr lang="zh-TW" altLang="en-US" sz="2400" smtClean="0"/>
              <a:t>的定義是目標導向而非手段、功能導向，故其沒有一定的形式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EF2196-E905-4110-9C87-43E2693725BD}" type="slidenum">
              <a:rPr lang="en-US" altLang="zh-TW"/>
              <a:pPr>
                <a:defRPr/>
              </a:pPr>
              <a:t>5</a:t>
            </a:fld>
            <a:endParaRPr lang="en-US" altLang="zh-TW"/>
          </a:p>
        </p:txBody>
      </p:sp>
      <p:sp>
        <p:nvSpPr>
          <p:cNvPr id="1587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策略資訊系統</a:t>
            </a:r>
            <a:r>
              <a:rPr lang="en-US" altLang="zh-TW" smtClean="0"/>
              <a:t>(SIS)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SIS</a:t>
            </a:r>
            <a:r>
              <a:rPr lang="zh-TW" altLang="en-US" smtClean="0"/>
              <a:t>的主要風險</a:t>
            </a:r>
          </a:p>
          <a:p>
            <a:pPr lvl="1" eaLnBrk="1" hangingPunct="1"/>
            <a:r>
              <a:rPr lang="en-US" altLang="zh-TW" smtClean="0"/>
              <a:t>SIS</a:t>
            </a:r>
            <a:r>
              <a:rPr lang="zh-TW" altLang="en-US" smtClean="0"/>
              <a:t>會招來原本無意競爭之強大對手的反撲。</a:t>
            </a:r>
          </a:p>
          <a:p>
            <a:pPr lvl="1" eaLnBrk="1" hangingPunct="1"/>
            <a:r>
              <a:rPr lang="en-US" altLang="zh-TW" smtClean="0"/>
              <a:t>SIS</a:t>
            </a:r>
            <a:r>
              <a:rPr lang="zh-TW" altLang="en-US" smtClean="0"/>
              <a:t>會引來強大的潛在進入者。</a:t>
            </a:r>
          </a:p>
          <a:p>
            <a:pPr lvl="1" eaLnBrk="1" hangingPunct="1"/>
            <a:r>
              <a:rPr lang="en-US" altLang="zh-TW" smtClean="0"/>
              <a:t>SIS</a:t>
            </a:r>
            <a:r>
              <a:rPr lang="zh-TW" altLang="en-US" smtClean="0"/>
              <a:t>會破壞與供應商及顧客的互信關係。</a:t>
            </a:r>
          </a:p>
          <a:p>
            <a:pPr lvl="1" eaLnBrk="1" hangingPunct="1"/>
            <a:r>
              <a:rPr lang="en-US" altLang="zh-TW" smtClean="0"/>
              <a:t>SIS</a:t>
            </a:r>
            <a:r>
              <a:rPr lang="zh-TW" altLang="en-US" smtClean="0"/>
              <a:t>若於企業中太早進場，且外部環境未成熟，則無法配合整體的發展，進而導致失敗。</a:t>
            </a:r>
          </a:p>
          <a:p>
            <a:pPr lvl="1" eaLnBrk="1" hangingPunct="1"/>
            <a:r>
              <a:rPr lang="en-US" altLang="zh-TW" smtClean="0"/>
              <a:t>SIS</a:t>
            </a:r>
            <a:r>
              <a:rPr lang="zh-TW" altLang="en-US" smtClean="0"/>
              <a:t>容易被同業所模仿，甚至被超越。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291236-5A18-46DC-94A5-65C4764A411C}" type="slidenum">
              <a:rPr lang="en-US" altLang="zh-TW"/>
              <a:pPr>
                <a:defRPr/>
              </a:pPr>
              <a:t>6</a:t>
            </a:fld>
            <a:endParaRPr lang="en-US" altLang="zh-TW"/>
          </a:p>
        </p:txBody>
      </p:sp>
      <p:sp>
        <p:nvSpPr>
          <p:cNvPr id="12083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229600" cy="4495800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en-US" altLang="zh-TW" smtClean="0"/>
          </a:p>
          <a:p>
            <a:pPr algn="ctr" eaLnBrk="1" hangingPunct="1">
              <a:buFontTx/>
              <a:buNone/>
            </a:pPr>
            <a:endParaRPr lang="en-US" altLang="zh-TW" smtClean="0"/>
          </a:p>
          <a:p>
            <a:pPr algn="ctr" eaLnBrk="1" hangingPunct="1">
              <a:buFontTx/>
              <a:buNone/>
            </a:pPr>
            <a:endParaRPr lang="en-US" altLang="zh-TW" smtClean="0"/>
          </a:p>
          <a:p>
            <a:pPr algn="ctr" eaLnBrk="1" hangingPunct="1">
              <a:buFontTx/>
              <a:buNone/>
            </a:pPr>
            <a:endParaRPr lang="en-US" altLang="zh-TW" smtClean="0"/>
          </a:p>
          <a:p>
            <a:pPr algn="ctr" eaLnBrk="1" hangingPunct="1">
              <a:buFontTx/>
              <a:buNone/>
            </a:pPr>
            <a:endParaRPr lang="en-US" altLang="zh-TW" smtClean="0"/>
          </a:p>
          <a:p>
            <a:pPr algn="ctr" eaLnBrk="1" hangingPunct="1">
              <a:buFontTx/>
              <a:buNone/>
            </a:pPr>
            <a:endParaRPr lang="en-US" altLang="zh-TW" smtClean="0"/>
          </a:p>
          <a:p>
            <a:pPr algn="ctr" eaLnBrk="1" hangingPunct="1">
              <a:buFontTx/>
              <a:buNone/>
            </a:pPr>
            <a:endParaRPr lang="en-US" altLang="zh-TW" smtClean="0"/>
          </a:p>
          <a:p>
            <a:pPr algn="ctr" eaLnBrk="1" hangingPunct="1">
              <a:buFontTx/>
              <a:buNone/>
            </a:pPr>
            <a:endParaRPr lang="en-US" altLang="zh-TW" smtClean="0"/>
          </a:p>
          <a:p>
            <a:pPr algn="ctr" eaLnBrk="1" hangingPunct="1">
              <a:buFontTx/>
              <a:buNone/>
            </a:pPr>
            <a:endParaRPr lang="en-US" altLang="zh-TW" smtClean="0"/>
          </a:p>
          <a:p>
            <a:pPr algn="ctr" eaLnBrk="1" hangingPunct="1">
              <a:buFontTx/>
              <a:buNone/>
            </a:pPr>
            <a:endParaRPr lang="en-US" altLang="zh-TW" smtClean="0"/>
          </a:p>
        </p:txBody>
      </p:sp>
      <p:sp>
        <p:nvSpPr>
          <p:cNvPr id="205517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資訊系統對組織主要支援的目標</a:t>
            </a:r>
            <a:endParaRPr lang="zh-TW" altLang="en-US" sz="5400" smtClean="0"/>
          </a:p>
        </p:txBody>
      </p:sp>
      <p:sp>
        <p:nvSpPr>
          <p:cNvPr id="120837" name="Text Box 4"/>
          <p:cNvSpPr txBox="1">
            <a:spLocks noChangeArrowheads="1"/>
          </p:cNvSpPr>
          <p:nvPr/>
        </p:nvSpPr>
        <p:spPr bwMode="auto">
          <a:xfrm>
            <a:off x="4181475" y="2001838"/>
            <a:ext cx="869950" cy="585787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C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zh-TW" altLang="en-US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規劃與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zh-TW" altLang="en-US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控制</a:t>
            </a:r>
          </a:p>
        </p:txBody>
      </p:sp>
      <p:sp>
        <p:nvSpPr>
          <p:cNvPr id="120838" name="Text Box 5"/>
          <p:cNvSpPr txBox="1">
            <a:spLocks noChangeArrowheads="1"/>
          </p:cNvSpPr>
          <p:nvPr/>
        </p:nvSpPr>
        <p:spPr bwMode="auto">
          <a:xfrm>
            <a:off x="931863" y="2001838"/>
            <a:ext cx="1098550" cy="585787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C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zh-TW" altLang="en-US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提高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zh-TW" altLang="en-US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作業效率</a:t>
            </a:r>
          </a:p>
        </p:txBody>
      </p:sp>
      <p:sp>
        <p:nvSpPr>
          <p:cNvPr id="120839" name="Text Box 6"/>
          <p:cNvSpPr txBox="1">
            <a:spLocks noChangeArrowheads="1"/>
          </p:cNvSpPr>
          <p:nvPr/>
        </p:nvSpPr>
        <p:spPr bwMode="auto">
          <a:xfrm>
            <a:off x="2498725" y="2001838"/>
            <a:ext cx="1098550" cy="585787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C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zh-TW" altLang="en-US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提升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zh-TW" altLang="en-US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決策品質</a:t>
            </a:r>
          </a:p>
        </p:txBody>
      </p:sp>
      <p:sp>
        <p:nvSpPr>
          <p:cNvPr id="120840" name="Text Box 7"/>
          <p:cNvSpPr txBox="1">
            <a:spLocks noChangeArrowheads="1"/>
          </p:cNvSpPr>
          <p:nvPr/>
        </p:nvSpPr>
        <p:spPr bwMode="auto">
          <a:xfrm>
            <a:off x="5527675" y="2001838"/>
            <a:ext cx="1098550" cy="585787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C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zh-TW" altLang="en-US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強化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zh-TW" altLang="en-US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員工能力</a:t>
            </a:r>
          </a:p>
        </p:txBody>
      </p:sp>
      <p:sp>
        <p:nvSpPr>
          <p:cNvPr id="120841" name="Text Box 8"/>
          <p:cNvSpPr txBox="1">
            <a:spLocks noChangeArrowheads="1"/>
          </p:cNvSpPr>
          <p:nvPr/>
        </p:nvSpPr>
        <p:spPr bwMode="auto">
          <a:xfrm>
            <a:off x="7096125" y="2001838"/>
            <a:ext cx="1098550" cy="585787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C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zh-TW" altLang="en-US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企業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zh-TW" altLang="en-US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流程再造</a:t>
            </a:r>
          </a:p>
        </p:txBody>
      </p:sp>
      <p:sp>
        <p:nvSpPr>
          <p:cNvPr id="120842" name="Text Box 9"/>
          <p:cNvSpPr txBox="1">
            <a:spLocks noChangeArrowheads="1"/>
          </p:cNvSpPr>
          <p:nvPr/>
        </p:nvSpPr>
        <p:spPr bwMode="auto">
          <a:xfrm>
            <a:off x="4295775" y="4613275"/>
            <a:ext cx="641350" cy="585788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99CC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zh-TW" altLang="en-US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顧客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zh-TW" altLang="en-US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關係</a:t>
            </a:r>
          </a:p>
        </p:txBody>
      </p:sp>
      <p:sp>
        <p:nvSpPr>
          <p:cNvPr id="120843" name="Text Box 10"/>
          <p:cNvSpPr txBox="1">
            <a:spLocks noChangeArrowheads="1"/>
          </p:cNvSpPr>
          <p:nvPr/>
        </p:nvSpPr>
        <p:spPr bwMode="auto">
          <a:xfrm>
            <a:off x="3136900" y="4613275"/>
            <a:ext cx="869950" cy="585788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99CC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zh-TW" altLang="en-US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供應鏈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zh-TW" altLang="en-US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整合</a:t>
            </a:r>
          </a:p>
        </p:txBody>
      </p:sp>
      <p:sp>
        <p:nvSpPr>
          <p:cNvPr id="120844" name="Text Box 11"/>
          <p:cNvSpPr txBox="1">
            <a:spLocks noChangeArrowheads="1"/>
          </p:cNvSpPr>
          <p:nvPr/>
        </p:nvSpPr>
        <p:spPr bwMode="auto">
          <a:xfrm>
            <a:off x="2205038" y="4613275"/>
            <a:ext cx="641350" cy="585788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99CC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zh-TW" altLang="en-US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策略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zh-TW" altLang="en-US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聯盟</a:t>
            </a:r>
          </a:p>
        </p:txBody>
      </p:sp>
      <p:sp>
        <p:nvSpPr>
          <p:cNvPr id="120845" name="Text Box 12"/>
          <p:cNvSpPr txBox="1">
            <a:spLocks noChangeArrowheads="1"/>
          </p:cNvSpPr>
          <p:nvPr/>
        </p:nvSpPr>
        <p:spPr bwMode="auto">
          <a:xfrm>
            <a:off x="1160463" y="4613275"/>
            <a:ext cx="641350" cy="585788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99CC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zh-TW" altLang="en-US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競爭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zh-TW" altLang="en-US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優勢</a:t>
            </a:r>
          </a:p>
        </p:txBody>
      </p:sp>
      <p:sp>
        <p:nvSpPr>
          <p:cNvPr id="120846" name="Text Box 13"/>
          <p:cNvSpPr txBox="1">
            <a:spLocks noChangeArrowheads="1"/>
          </p:cNvSpPr>
          <p:nvPr/>
        </p:nvSpPr>
        <p:spPr bwMode="auto">
          <a:xfrm>
            <a:off x="7126288" y="4613275"/>
            <a:ext cx="1098550" cy="585788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99CC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zh-TW" altLang="en-US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建立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zh-TW" altLang="en-US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加值網路</a:t>
            </a:r>
          </a:p>
        </p:txBody>
      </p:sp>
      <p:sp>
        <p:nvSpPr>
          <p:cNvPr id="120847" name="Text Box 14"/>
          <p:cNvSpPr txBox="1">
            <a:spLocks noChangeArrowheads="1"/>
          </p:cNvSpPr>
          <p:nvPr/>
        </p:nvSpPr>
        <p:spPr bwMode="auto">
          <a:xfrm>
            <a:off x="6310313" y="4613275"/>
            <a:ext cx="641350" cy="585788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99CC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zh-TW" altLang="en-US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創新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zh-TW" altLang="en-US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發明</a:t>
            </a:r>
          </a:p>
        </p:txBody>
      </p:sp>
      <p:sp>
        <p:nvSpPr>
          <p:cNvPr id="120848" name="Text Box 15"/>
          <p:cNvSpPr txBox="1">
            <a:spLocks noChangeArrowheads="1"/>
          </p:cNvSpPr>
          <p:nvPr/>
        </p:nvSpPr>
        <p:spPr bwMode="auto">
          <a:xfrm>
            <a:off x="5265738" y="4613275"/>
            <a:ext cx="641350" cy="585788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99CC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zh-TW" altLang="en-US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快速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zh-TW" altLang="en-US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反應</a:t>
            </a:r>
          </a:p>
        </p:txBody>
      </p:sp>
      <p:sp>
        <p:nvSpPr>
          <p:cNvPr id="120849" name="AutoShape 16"/>
          <p:cNvSpPr>
            <a:spLocks noChangeArrowheads="1"/>
          </p:cNvSpPr>
          <p:nvPr/>
        </p:nvSpPr>
        <p:spPr bwMode="auto">
          <a:xfrm>
            <a:off x="4451350" y="2598738"/>
            <a:ext cx="373063" cy="298450"/>
          </a:xfrm>
          <a:prstGeom prst="triangle">
            <a:avLst>
              <a:gd name="adj" fmla="val 50000"/>
            </a:avLst>
          </a:prstGeom>
          <a:solidFill>
            <a:srgbClr val="0066CC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endParaRPr lang="zh-TW" altLang="en-US"/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1390650" y="2598738"/>
            <a:ext cx="6343650" cy="522287"/>
            <a:chOff x="864" y="1776"/>
            <a:chExt cx="4080" cy="336"/>
          </a:xfrm>
        </p:grpSpPr>
        <p:sp>
          <p:nvSpPr>
            <p:cNvPr id="120878" name="AutoShape 18"/>
            <p:cNvSpPr>
              <a:spLocks noChangeArrowheads="1"/>
            </p:cNvSpPr>
            <p:nvPr/>
          </p:nvSpPr>
          <p:spPr bwMode="auto">
            <a:xfrm>
              <a:off x="864" y="1776"/>
              <a:ext cx="144" cy="144"/>
            </a:xfrm>
            <a:prstGeom prst="triangle">
              <a:avLst>
                <a:gd name="adj" fmla="val 50000"/>
              </a:avLst>
            </a:prstGeom>
            <a:solidFill>
              <a:srgbClr val="0066CC"/>
            </a:soli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zh-TW" altLang="en-US"/>
            </a:p>
          </p:txBody>
        </p:sp>
        <p:sp>
          <p:nvSpPr>
            <p:cNvPr id="120879" name="Rectangle 19"/>
            <p:cNvSpPr>
              <a:spLocks noChangeArrowheads="1"/>
            </p:cNvSpPr>
            <p:nvPr/>
          </p:nvSpPr>
          <p:spPr bwMode="auto">
            <a:xfrm>
              <a:off x="912" y="1881"/>
              <a:ext cx="48" cy="192"/>
            </a:xfrm>
            <a:prstGeom prst="rect">
              <a:avLst/>
            </a:prstGeom>
            <a:gradFill rotWithShape="0">
              <a:gsLst>
                <a:gs pos="0">
                  <a:srgbClr val="0066CC"/>
                </a:gs>
                <a:gs pos="100000">
                  <a:srgbClr val="CCCC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zh-TW" altLang="en-US"/>
            </a:p>
          </p:txBody>
        </p:sp>
        <p:grpSp>
          <p:nvGrpSpPr>
            <p:cNvPr id="3" name="Group 20"/>
            <p:cNvGrpSpPr>
              <a:grpSpLocks/>
            </p:cNvGrpSpPr>
            <p:nvPr/>
          </p:nvGrpSpPr>
          <p:grpSpPr bwMode="auto">
            <a:xfrm>
              <a:off x="1849" y="1776"/>
              <a:ext cx="144" cy="297"/>
              <a:chOff x="1872" y="1776"/>
              <a:chExt cx="144" cy="297"/>
            </a:xfrm>
          </p:grpSpPr>
          <p:sp>
            <p:nvSpPr>
              <p:cNvPr id="120888" name="AutoShape 21"/>
              <p:cNvSpPr>
                <a:spLocks noChangeArrowheads="1"/>
              </p:cNvSpPr>
              <p:nvPr/>
            </p:nvSpPr>
            <p:spPr bwMode="auto">
              <a:xfrm>
                <a:off x="1872" y="1776"/>
                <a:ext cx="144" cy="144"/>
              </a:xfrm>
              <a:prstGeom prst="triangle">
                <a:avLst>
                  <a:gd name="adj" fmla="val 50000"/>
                </a:avLst>
              </a:prstGeom>
              <a:solidFill>
                <a:srgbClr val="0066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 anchor="ctr"/>
              <a:lstStyle/>
              <a:p>
                <a:endParaRPr lang="zh-TW" altLang="en-US"/>
              </a:p>
            </p:txBody>
          </p:sp>
          <p:sp>
            <p:nvSpPr>
              <p:cNvPr id="120889" name="Rectangle 22"/>
              <p:cNvSpPr>
                <a:spLocks noChangeArrowheads="1"/>
              </p:cNvSpPr>
              <p:nvPr/>
            </p:nvSpPr>
            <p:spPr bwMode="auto">
              <a:xfrm>
                <a:off x="1920" y="1881"/>
                <a:ext cx="48" cy="192"/>
              </a:xfrm>
              <a:prstGeom prst="rect">
                <a:avLst/>
              </a:prstGeom>
              <a:gradFill rotWithShape="0">
                <a:gsLst>
                  <a:gs pos="0">
                    <a:srgbClr val="0066CC"/>
                  </a:gs>
                  <a:gs pos="100000">
                    <a:srgbClr val="99CC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 anchor="ctr"/>
              <a:lstStyle/>
              <a:p>
                <a:endParaRPr lang="zh-TW" altLang="en-US"/>
              </a:p>
            </p:txBody>
          </p:sp>
        </p:grpSp>
        <p:grpSp>
          <p:nvGrpSpPr>
            <p:cNvPr id="4" name="Group 23"/>
            <p:cNvGrpSpPr>
              <a:grpSpLocks/>
            </p:cNvGrpSpPr>
            <p:nvPr/>
          </p:nvGrpSpPr>
          <p:grpSpPr bwMode="auto">
            <a:xfrm>
              <a:off x="3792" y="1776"/>
              <a:ext cx="144" cy="297"/>
              <a:chOff x="1872" y="1776"/>
              <a:chExt cx="144" cy="297"/>
            </a:xfrm>
          </p:grpSpPr>
          <p:sp>
            <p:nvSpPr>
              <p:cNvPr id="120886" name="AutoShape 24"/>
              <p:cNvSpPr>
                <a:spLocks noChangeArrowheads="1"/>
              </p:cNvSpPr>
              <p:nvPr/>
            </p:nvSpPr>
            <p:spPr bwMode="auto">
              <a:xfrm>
                <a:off x="1872" y="1776"/>
                <a:ext cx="144" cy="144"/>
              </a:xfrm>
              <a:prstGeom prst="triangle">
                <a:avLst>
                  <a:gd name="adj" fmla="val 50000"/>
                </a:avLst>
              </a:prstGeom>
              <a:solidFill>
                <a:srgbClr val="0066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 anchor="ctr"/>
              <a:lstStyle/>
              <a:p>
                <a:endParaRPr lang="zh-TW" altLang="en-US"/>
              </a:p>
            </p:txBody>
          </p:sp>
          <p:sp>
            <p:nvSpPr>
              <p:cNvPr id="120887" name="Rectangle 25"/>
              <p:cNvSpPr>
                <a:spLocks noChangeArrowheads="1"/>
              </p:cNvSpPr>
              <p:nvPr/>
            </p:nvSpPr>
            <p:spPr bwMode="auto">
              <a:xfrm>
                <a:off x="1920" y="1881"/>
                <a:ext cx="48" cy="192"/>
              </a:xfrm>
              <a:prstGeom prst="rect">
                <a:avLst/>
              </a:prstGeom>
              <a:gradFill rotWithShape="0">
                <a:gsLst>
                  <a:gs pos="0">
                    <a:srgbClr val="0066CC"/>
                  </a:gs>
                  <a:gs pos="100000">
                    <a:srgbClr val="99CC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 anchor="ctr"/>
              <a:lstStyle/>
              <a:p>
                <a:endParaRPr lang="zh-TW" altLang="en-US"/>
              </a:p>
            </p:txBody>
          </p:sp>
        </p:grpSp>
        <p:grpSp>
          <p:nvGrpSpPr>
            <p:cNvPr id="5" name="Group 26"/>
            <p:cNvGrpSpPr>
              <a:grpSpLocks/>
            </p:cNvGrpSpPr>
            <p:nvPr/>
          </p:nvGrpSpPr>
          <p:grpSpPr bwMode="auto">
            <a:xfrm>
              <a:off x="4800" y="1776"/>
              <a:ext cx="144" cy="297"/>
              <a:chOff x="1872" y="1776"/>
              <a:chExt cx="144" cy="297"/>
            </a:xfrm>
          </p:grpSpPr>
          <p:sp>
            <p:nvSpPr>
              <p:cNvPr id="120884" name="AutoShape 27"/>
              <p:cNvSpPr>
                <a:spLocks noChangeArrowheads="1"/>
              </p:cNvSpPr>
              <p:nvPr/>
            </p:nvSpPr>
            <p:spPr bwMode="auto">
              <a:xfrm>
                <a:off x="1872" y="1776"/>
                <a:ext cx="144" cy="144"/>
              </a:xfrm>
              <a:prstGeom prst="triangle">
                <a:avLst>
                  <a:gd name="adj" fmla="val 50000"/>
                </a:avLst>
              </a:prstGeom>
              <a:solidFill>
                <a:srgbClr val="0066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 anchor="ctr"/>
              <a:lstStyle/>
              <a:p>
                <a:endParaRPr lang="zh-TW" altLang="en-US"/>
              </a:p>
            </p:txBody>
          </p:sp>
          <p:sp>
            <p:nvSpPr>
              <p:cNvPr id="120885" name="Rectangle 28"/>
              <p:cNvSpPr>
                <a:spLocks noChangeArrowheads="1"/>
              </p:cNvSpPr>
              <p:nvPr/>
            </p:nvSpPr>
            <p:spPr bwMode="auto">
              <a:xfrm>
                <a:off x="1920" y="1881"/>
                <a:ext cx="48" cy="192"/>
              </a:xfrm>
              <a:prstGeom prst="rect">
                <a:avLst/>
              </a:prstGeom>
              <a:gradFill rotWithShape="0">
                <a:gsLst>
                  <a:gs pos="0">
                    <a:srgbClr val="0066CC"/>
                  </a:gs>
                  <a:gs pos="100000">
                    <a:srgbClr val="99CC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 anchor="ctr"/>
              <a:lstStyle/>
              <a:p>
                <a:endParaRPr lang="zh-TW" altLang="en-US"/>
              </a:p>
            </p:txBody>
          </p:sp>
        </p:grpSp>
        <p:sp>
          <p:nvSpPr>
            <p:cNvPr id="120883" name="Rectangle 29"/>
            <p:cNvSpPr>
              <a:spLocks noChangeArrowheads="1"/>
            </p:cNvSpPr>
            <p:nvPr/>
          </p:nvSpPr>
          <p:spPr bwMode="auto">
            <a:xfrm>
              <a:off x="912" y="2064"/>
              <a:ext cx="3984" cy="48"/>
            </a:xfrm>
            <a:prstGeom prst="rect">
              <a:avLst/>
            </a:prstGeom>
            <a:gradFill rotWithShape="0">
              <a:gsLst>
                <a:gs pos="0">
                  <a:srgbClr val="0066CC"/>
                </a:gs>
                <a:gs pos="50000">
                  <a:srgbClr val="99CCFF"/>
                </a:gs>
                <a:gs pos="100000">
                  <a:srgbClr val="0066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zh-TW" altLang="en-US"/>
            </a:p>
          </p:txBody>
        </p:sp>
      </p:grpSp>
      <p:sp>
        <p:nvSpPr>
          <p:cNvPr id="120851" name="Rectangle 30"/>
          <p:cNvSpPr>
            <a:spLocks noChangeArrowheads="1"/>
          </p:cNvSpPr>
          <p:nvPr/>
        </p:nvSpPr>
        <p:spPr bwMode="auto">
          <a:xfrm>
            <a:off x="4540250" y="2747963"/>
            <a:ext cx="195263" cy="671512"/>
          </a:xfrm>
          <a:prstGeom prst="rect">
            <a:avLst/>
          </a:prstGeom>
          <a:gradFill rotWithShape="0">
            <a:gsLst>
              <a:gs pos="0">
                <a:srgbClr val="0066CC"/>
              </a:gs>
              <a:gs pos="100000">
                <a:srgbClr val="99C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endParaRPr lang="zh-TW" altLang="en-US"/>
          </a:p>
        </p:txBody>
      </p:sp>
      <p:sp>
        <p:nvSpPr>
          <p:cNvPr id="120852" name="Rectangle 31"/>
          <p:cNvSpPr>
            <a:spLocks noChangeArrowheads="1"/>
          </p:cNvSpPr>
          <p:nvPr/>
        </p:nvSpPr>
        <p:spPr bwMode="auto">
          <a:xfrm>
            <a:off x="4540250" y="3717925"/>
            <a:ext cx="195263" cy="449263"/>
          </a:xfrm>
          <a:prstGeom prst="rect">
            <a:avLst/>
          </a:prstGeom>
          <a:gradFill rotWithShape="0">
            <a:gsLst>
              <a:gs pos="0">
                <a:srgbClr val="99CCFF"/>
              </a:gs>
              <a:gs pos="100000">
                <a:srgbClr val="CCE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endParaRPr lang="zh-TW" altLang="en-US"/>
          </a:p>
        </p:txBody>
      </p:sp>
      <p:sp>
        <p:nvSpPr>
          <p:cNvPr id="120853" name="AutoShape 32"/>
          <p:cNvSpPr>
            <a:spLocks noChangeArrowheads="1"/>
          </p:cNvSpPr>
          <p:nvPr/>
        </p:nvSpPr>
        <p:spPr bwMode="auto">
          <a:xfrm flipV="1">
            <a:off x="1390650" y="4391025"/>
            <a:ext cx="223838" cy="223838"/>
          </a:xfrm>
          <a:prstGeom prst="triangle">
            <a:avLst>
              <a:gd name="adj" fmla="val 50000"/>
            </a:avLst>
          </a:prstGeom>
          <a:solidFill>
            <a:srgbClr val="0066CC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endParaRPr lang="zh-TW" altLang="en-US"/>
          </a:p>
        </p:txBody>
      </p:sp>
      <p:sp>
        <p:nvSpPr>
          <p:cNvPr id="120854" name="Rectangle 33"/>
          <p:cNvSpPr>
            <a:spLocks noChangeArrowheads="1"/>
          </p:cNvSpPr>
          <p:nvPr/>
        </p:nvSpPr>
        <p:spPr bwMode="auto">
          <a:xfrm>
            <a:off x="1465263" y="4152900"/>
            <a:ext cx="74612" cy="298450"/>
          </a:xfrm>
          <a:prstGeom prst="rect">
            <a:avLst/>
          </a:prstGeom>
          <a:gradFill rotWithShape="0">
            <a:gsLst>
              <a:gs pos="0">
                <a:srgbClr val="CCCCFF"/>
              </a:gs>
              <a:gs pos="100000">
                <a:srgbClr val="0066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endParaRPr lang="zh-TW" altLang="en-US"/>
          </a:p>
        </p:txBody>
      </p: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2435225" y="4152900"/>
            <a:ext cx="223838" cy="461963"/>
            <a:chOff x="1849" y="2775"/>
            <a:chExt cx="144" cy="297"/>
          </a:xfrm>
        </p:grpSpPr>
        <p:sp>
          <p:nvSpPr>
            <p:cNvPr id="120876" name="AutoShape 35"/>
            <p:cNvSpPr>
              <a:spLocks noChangeArrowheads="1"/>
            </p:cNvSpPr>
            <p:nvPr/>
          </p:nvSpPr>
          <p:spPr bwMode="auto">
            <a:xfrm flipV="1">
              <a:off x="1849" y="2928"/>
              <a:ext cx="144" cy="144"/>
            </a:xfrm>
            <a:prstGeom prst="triangle">
              <a:avLst>
                <a:gd name="adj" fmla="val 50000"/>
              </a:avLst>
            </a:prstGeom>
            <a:solidFill>
              <a:srgbClr val="0066CC"/>
            </a:soli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zh-TW" altLang="en-US"/>
            </a:p>
          </p:txBody>
        </p:sp>
        <p:sp>
          <p:nvSpPr>
            <p:cNvPr id="120877" name="Rectangle 36"/>
            <p:cNvSpPr>
              <a:spLocks noChangeArrowheads="1"/>
            </p:cNvSpPr>
            <p:nvPr/>
          </p:nvSpPr>
          <p:spPr bwMode="auto">
            <a:xfrm>
              <a:off x="1897" y="2775"/>
              <a:ext cx="48" cy="192"/>
            </a:xfrm>
            <a:prstGeom prst="rect">
              <a:avLst/>
            </a:prstGeom>
            <a:gradFill rotWithShape="0">
              <a:gsLst>
                <a:gs pos="0">
                  <a:srgbClr val="99CCFF"/>
                </a:gs>
                <a:gs pos="100000">
                  <a:srgbClr val="0066CC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zh-TW" altLang="en-US"/>
            </a:p>
          </p:txBody>
        </p:sp>
      </p:grpSp>
      <p:sp>
        <p:nvSpPr>
          <p:cNvPr id="120856" name="AutoShape 37"/>
          <p:cNvSpPr>
            <a:spLocks noChangeArrowheads="1"/>
          </p:cNvSpPr>
          <p:nvPr/>
        </p:nvSpPr>
        <p:spPr bwMode="auto">
          <a:xfrm flipV="1">
            <a:off x="6553200" y="4391025"/>
            <a:ext cx="223838" cy="223838"/>
          </a:xfrm>
          <a:prstGeom prst="triangle">
            <a:avLst>
              <a:gd name="adj" fmla="val 50000"/>
            </a:avLst>
          </a:prstGeom>
          <a:solidFill>
            <a:srgbClr val="0066CC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endParaRPr lang="zh-TW" altLang="en-US"/>
          </a:p>
        </p:txBody>
      </p:sp>
      <p:sp>
        <p:nvSpPr>
          <p:cNvPr id="120857" name="Rectangle 38"/>
          <p:cNvSpPr>
            <a:spLocks noChangeArrowheads="1"/>
          </p:cNvSpPr>
          <p:nvPr/>
        </p:nvSpPr>
        <p:spPr bwMode="auto">
          <a:xfrm>
            <a:off x="6627813" y="4152900"/>
            <a:ext cx="74612" cy="298450"/>
          </a:xfrm>
          <a:prstGeom prst="rect">
            <a:avLst/>
          </a:prstGeom>
          <a:gradFill rotWithShape="0">
            <a:gsLst>
              <a:gs pos="0">
                <a:srgbClr val="99CCFF"/>
              </a:gs>
              <a:gs pos="100000">
                <a:srgbClr val="0066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endParaRPr lang="zh-TW" altLang="en-US"/>
          </a:p>
        </p:txBody>
      </p:sp>
      <p:sp>
        <p:nvSpPr>
          <p:cNvPr id="120858" name="AutoShape 39"/>
          <p:cNvSpPr>
            <a:spLocks noChangeArrowheads="1"/>
          </p:cNvSpPr>
          <p:nvPr/>
        </p:nvSpPr>
        <p:spPr bwMode="auto">
          <a:xfrm flipV="1">
            <a:off x="7510463" y="4391025"/>
            <a:ext cx="223837" cy="223838"/>
          </a:xfrm>
          <a:prstGeom prst="triangle">
            <a:avLst>
              <a:gd name="adj" fmla="val 50000"/>
            </a:avLst>
          </a:prstGeom>
          <a:solidFill>
            <a:srgbClr val="0066CC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endParaRPr lang="zh-TW" altLang="en-US"/>
          </a:p>
        </p:txBody>
      </p:sp>
      <p:sp>
        <p:nvSpPr>
          <p:cNvPr id="120859" name="Rectangle 40"/>
          <p:cNvSpPr>
            <a:spLocks noChangeArrowheads="1"/>
          </p:cNvSpPr>
          <p:nvPr/>
        </p:nvSpPr>
        <p:spPr bwMode="auto">
          <a:xfrm>
            <a:off x="7585075" y="4152900"/>
            <a:ext cx="74613" cy="298450"/>
          </a:xfrm>
          <a:prstGeom prst="rect">
            <a:avLst/>
          </a:prstGeom>
          <a:gradFill rotWithShape="0">
            <a:gsLst>
              <a:gs pos="0">
                <a:srgbClr val="99CCFF"/>
              </a:gs>
              <a:gs pos="100000">
                <a:srgbClr val="0066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endParaRPr lang="zh-TW" altLang="en-US"/>
          </a:p>
        </p:txBody>
      </p:sp>
      <p:sp>
        <p:nvSpPr>
          <p:cNvPr id="120860" name="Rectangle 41"/>
          <p:cNvSpPr>
            <a:spLocks noChangeArrowheads="1"/>
          </p:cNvSpPr>
          <p:nvPr/>
        </p:nvSpPr>
        <p:spPr bwMode="auto">
          <a:xfrm flipV="1">
            <a:off x="1465263" y="4092575"/>
            <a:ext cx="6194425" cy="74613"/>
          </a:xfrm>
          <a:prstGeom prst="rect">
            <a:avLst/>
          </a:prstGeom>
          <a:gradFill rotWithShape="0">
            <a:gsLst>
              <a:gs pos="0">
                <a:srgbClr val="0066CC"/>
              </a:gs>
              <a:gs pos="50000">
                <a:srgbClr val="99CCFF"/>
              </a:gs>
              <a:gs pos="100000">
                <a:srgbClr val="0066CC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endParaRPr lang="zh-TW" altLang="en-US"/>
          </a:p>
        </p:txBody>
      </p:sp>
      <p:grpSp>
        <p:nvGrpSpPr>
          <p:cNvPr id="7" name="Group 42"/>
          <p:cNvGrpSpPr>
            <a:grpSpLocks/>
          </p:cNvGrpSpPr>
          <p:nvPr/>
        </p:nvGrpSpPr>
        <p:grpSpPr bwMode="auto">
          <a:xfrm>
            <a:off x="3441700" y="4152900"/>
            <a:ext cx="223838" cy="461963"/>
            <a:chOff x="1849" y="2775"/>
            <a:chExt cx="144" cy="297"/>
          </a:xfrm>
        </p:grpSpPr>
        <p:sp>
          <p:nvSpPr>
            <p:cNvPr id="120874" name="AutoShape 43"/>
            <p:cNvSpPr>
              <a:spLocks noChangeArrowheads="1"/>
            </p:cNvSpPr>
            <p:nvPr/>
          </p:nvSpPr>
          <p:spPr bwMode="auto">
            <a:xfrm flipV="1">
              <a:off x="1849" y="2928"/>
              <a:ext cx="144" cy="144"/>
            </a:xfrm>
            <a:prstGeom prst="triangle">
              <a:avLst>
                <a:gd name="adj" fmla="val 50000"/>
              </a:avLst>
            </a:prstGeom>
            <a:solidFill>
              <a:srgbClr val="0066CC"/>
            </a:soli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zh-TW" altLang="en-US"/>
            </a:p>
          </p:txBody>
        </p:sp>
        <p:sp>
          <p:nvSpPr>
            <p:cNvPr id="120875" name="Rectangle 44"/>
            <p:cNvSpPr>
              <a:spLocks noChangeArrowheads="1"/>
            </p:cNvSpPr>
            <p:nvPr/>
          </p:nvSpPr>
          <p:spPr bwMode="auto">
            <a:xfrm>
              <a:off x="1897" y="2775"/>
              <a:ext cx="48" cy="192"/>
            </a:xfrm>
            <a:prstGeom prst="rect">
              <a:avLst/>
            </a:prstGeom>
            <a:gradFill rotWithShape="0">
              <a:gsLst>
                <a:gs pos="0">
                  <a:srgbClr val="99CCFF"/>
                </a:gs>
                <a:gs pos="100000">
                  <a:srgbClr val="0066CC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zh-TW" altLang="en-US"/>
            </a:p>
          </p:txBody>
        </p:sp>
      </p:grpSp>
      <p:grpSp>
        <p:nvGrpSpPr>
          <p:cNvPr id="8" name="Group 45"/>
          <p:cNvGrpSpPr>
            <a:grpSpLocks/>
          </p:cNvGrpSpPr>
          <p:nvPr/>
        </p:nvGrpSpPr>
        <p:grpSpPr bwMode="auto">
          <a:xfrm>
            <a:off x="4525963" y="4152900"/>
            <a:ext cx="223837" cy="461963"/>
            <a:chOff x="1849" y="2775"/>
            <a:chExt cx="144" cy="297"/>
          </a:xfrm>
        </p:grpSpPr>
        <p:sp>
          <p:nvSpPr>
            <p:cNvPr id="120872" name="AutoShape 46"/>
            <p:cNvSpPr>
              <a:spLocks noChangeArrowheads="1"/>
            </p:cNvSpPr>
            <p:nvPr/>
          </p:nvSpPr>
          <p:spPr bwMode="auto">
            <a:xfrm flipV="1">
              <a:off x="1849" y="2928"/>
              <a:ext cx="144" cy="144"/>
            </a:xfrm>
            <a:prstGeom prst="triangle">
              <a:avLst>
                <a:gd name="adj" fmla="val 50000"/>
              </a:avLst>
            </a:prstGeom>
            <a:solidFill>
              <a:srgbClr val="0066CC"/>
            </a:soli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zh-TW" altLang="en-US"/>
            </a:p>
          </p:txBody>
        </p:sp>
        <p:sp>
          <p:nvSpPr>
            <p:cNvPr id="120873" name="Rectangle 47"/>
            <p:cNvSpPr>
              <a:spLocks noChangeArrowheads="1"/>
            </p:cNvSpPr>
            <p:nvPr/>
          </p:nvSpPr>
          <p:spPr bwMode="auto">
            <a:xfrm>
              <a:off x="1897" y="2775"/>
              <a:ext cx="48" cy="192"/>
            </a:xfrm>
            <a:prstGeom prst="rect">
              <a:avLst/>
            </a:prstGeom>
            <a:gradFill rotWithShape="0">
              <a:gsLst>
                <a:gs pos="0">
                  <a:srgbClr val="99CCFF"/>
                </a:gs>
                <a:gs pos="100000">
                  <a:srgbClr val="0066CC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zh-TW" altLang="en-US"/>
            </a:p>
          </p:txBody>
        </p:sp>
      </p:grpSp>
      <p:grpSp>
        <p:nvGrpSpPr>
          <p:cNvPr id="9" name="Group 48"/>
          <p:cNvGrpSpPr>
            <a:grpSpLocks/>
          </p:cNvGrpSpPr>
          <p:nvPr/>
        </p:nvGrpSpPr>
        <p:grpSpPr bwMode="auto">
          <a:xfrm>
            <a:off x="5486400" y="4152900"/>
            <a:ext cx="223838" cy="461963"/>
            <a:chOff x="1849" y="2775"/>
            <a:chExt cx="144" cy="297"/>
          </a:xfrm>
        </p:grpSpPr>
        <p:sp>
          <p:nvSpPr>
            <p:cNvPr id="120870" name="AutoShape 49"/>
            <p:cNvSpPr>
              <a:spLocks noChangeArrowheads="1"/>
            </p:cNvSpPr>
            <p:nvPr/>
          </p:nvSpPr>
          <p:spPr bwMode="auto">
            <a:xfrm flipV="1">
              <a:off x="1849" y="2928"/>
              <a:ext cx="144" cy="144"/>
            </a:xfrm>
            <a:prstGeom prst="triangle">
              <a:avLst>
                <a:gd name="adj" fmla="val 50000"/>
              </a:avLst>
            </a:prstGeom>
            <a:solidFill>
              <a:srgbClr val="0066CC"/>
            </a:soli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zh-TW" altLang="en-US"/>
            </a:p>
          </p:txBody>
        </p:sp>
        <p:sp>
          <p:nvSpPr>
            <p:cNvPr id="120871" name="Rectangle 50"/>
            <p:cNvSpPr>
              <a:spLocks noChangeArrowheads="1"/>
            </p:cNvSpPr>
            <p:nvPr/>
          </p:nvSpPr>
          <p:spPr bwMode="auto">
            <a:xfrm>
              <a:off x="1897" y="2775"/>
              <a:ext cx="48" cy="192"/>
            </a:xfrm>
            <a:prstGeom prst="rect">
              <a:avLst/>
            </a:prstGeom>
            <a:gradFill rotWithShape="0">
              <a:gsLst>
                <a:gs pos="0">
                  <a:srgbClr val="99CCFF"/>
                </a:gs>
                <a:gs pos="100000">
                  <a:srgbClr val="0066CC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zh-TW" altLang="en-US"/>
            </a:p>
          </p:txBody>
        </p:sp>
      </p:grpSp>
      <p:sp>
        <p:nvSpPr>
          <p:cNvPr id="120864" name="Text Box 51"/>
          <p:cNvSpPr txBox="1">
            <a:spLocks noChangeArrowheads="1"/>
          </p:cNvSpPr>
          <p:nvPr/>
        </p:nvSpPr>
        <p:spPr bwMode="auto">
          <a:xfrm>
            <a:off x="3500438" y="5275263"/>
            <a:ext cx="2216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lnSpc>
                <a:spcPct val="12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zh-TW" altLang="en-US" sz="200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外部競爭優勢導向</a:t>
            </a:r>
            <a:endParaRPr lang="zh-TW" altLang="en-US" sz="2000">
              <a:solidFill>
                <a:schemeClr val="bg2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20865" name="Text Box 52"/>
          <p:cNvSpPr txBox="1">
            <a:spLocks noChangeArrowheads="1"/>
          </p:cNvSpPr>
          <p:nvPr/>
        </p:nvSpPr>
        <p:spPr bwMode="auto">
          <a:xfrm>
            <a:off x="3500438" y="1465263"/>
            <a:ext cx="2216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lnSpc>
                <a:spcPct val="12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zh-TW" altLang="en-US" sz="200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內部相對效率導向</a:t>
            </a:r>
            <a:endParaRPr lang="zh-TW" altLang="en-US" sz="2000">
              <a:solidFill>
                <a:schemeClr val="bg2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20866" name="Text Box 53"/>
          <p:cNvSpPr txBox="1">
            <a:spLocks noChangeArrowheads="1"/>
          </p:cNvSpPr>
          <p:nvPr/>
        </p:nvSpPr>
        <p:spPr bwMode="auto">
          <a:xfrm>
            <a:off x="4175125" y="3098800"/>
            <a:ext cx="927100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zh-TW" altLang="en-US">
                <a:solidFill>
                  <a:srgbClr val="CC0000"/>
                </a:solidFill>
                <a:latin typeface="Times New Roman" pitchFamily="18" charset="0"/>
                <a:ea typeface="標楷體" pitchFamily="65" charset="-120"/>
              </a:rPr>
              <a:t>支     援</a:t>
            </a:r>
            <a:endParaRPr lang="zh-TW" altLang="en-US">
              <a:solidFill>
                <a:schemeClr val="bg2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20867" name="Text Box 54"/>
          <p:cNvSpPr txBox="1">
            <a:spLocks noChangeArrowheads="1"/>
          </p:cNvSpPr>
          <p:nvPr/>
        </p:nvSpPr>
        <p:spPr bwMode="auto">
          <a:xfrm>
            <a:off x="4175125" y="3751263"/>
            <a:ext cx="927100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zh-TW" altLang="en-US">
                <a:solidFill>
                  <a:srgbClr val="CC0000"/>
                </a:solidFill>
                <a:latin typeface="Times New Roman" pitchFamily="18" charset="0"/>
                <a:ea typeface="標楷體" pitchFamily="65" charset="-120"/>
              </a:rPr>
              <a:t>支     援</a:t>
            </a:r>
            <a:endParaRPr lang="zh-TW" altLang="en-US">
              <a:solidFill>
                <a:schemeClr val="bg2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20868" name="Text Box 55"/>
          <p:cNvSpPr txBox="1">
            <a:spLocks noChangeArrowheads="1"/>
          </p:cNvSpPr>
          <p:nvPr/>
        </p:nvSpPr>
        <p:spPr bwMode="auto">
          <a:xfrm>
            <a:off x="3925888" y="3405188"/>
            <a:ext cx="1403350" cy="34925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CB2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lIns="92075" tIns="0" rIns="92075" bIns="0"/>
          <a:lstStyle/>
          <a:p>
            <a:pPr>
              <a:spcBef>
                <a:spcPct val="20000"/>
              </a:spcBef>
              <a:buFont typeface="Wingdings" pitchFamily="2" charset="2"/>
              <a:buNone/>
            </a:pPr>
            <a:r>
              <a:rPr lang="zh-TW" altLang="en-US" sz="20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資訊系統</a:t>
            </a:r>
          </a:p>
        </p:txBody>
      </p:sp>
      <p:sp>
        <p:nvSpPr>
          <p:cNvPr id="120869" name="Text Box 56"/>
          <p:cNvSpPr txBox="1">
            <a:spLocks noChangeArrowheads="1"/>
          </p:cNvSpPr>
          <p:nvPr/>
        </p:nvSpPr>
        <p:spPr bwMode="auto">
          <a:xfrm>
            <a:off x="3419475" y="5876925"/>
            <a:ext cx="2317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TW" altLang="en-US" sz="1600">
                <a:latin typeface="Times New Roman" pitchFamily="18" charset="0"/>
                <a:ea typeface="標楷體" pitchFamily="65" charset="-120"/>
              </a:rPr>
              <a:t>資料來源：林東清</a:t>
            </a:r>
            <a:r>
              <a:rPr lang="en-US" altLang="zh-TW" sz="1600">
                <a:latin typeface="Times New Roman" pitchFamily="18" charset="0"/>
                <a:ea typeface="Arial Unicode MS" pitchFamily="34" charset="-120"/>
                <a:cs typeface="Arial Unicode MS" pitchFamily="34" charset="-120"/>
              </a:rPr>
              <a:t>, 2004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1A0521-5E5C-4320-A98E-07E2B6A0F309}" type="slidenum">
              <a:rPr lang="en-US" altLang="zh-TW"/>
              <a:pPr>
                <a:defRPr/>
              </a:pPr>
              <a:t>7</a:t>
            </a:fld>
            <a:endParaRPr lang="en-US" altLang="zh-TW"/>
          </a:p>
        </p:txBody>
      </p:sp>
      <p:sp>
        <p:nvSpPr>
          <p:cNvPr id="121859" name="Rectangle 2"/>
          <p:cNvSpPr>
            <a:spLocks noChangeAspect="1" noChangeArrowheads="1"/>
          </p:cNvSpPr>
          <p:nvPr/>
        </p:nvSpPr>
        <p:spPr bwMode="auto">
          <a:xfrm rot="5400000" flipV="1">
            <a:off x="3946525" y="3144838"/>
            <a:ext cx="53975" cy="346075"/>
          </a:xfrm>
          <a:prstGeom prst="rect">
            <a:avLst/>
          </a:prstGeom>
          <a:gradFill rotWithShape="0">
            <a:gsLst>
              <a:gs pos="0">
                <a:srgbClr val="CCCCFF"/>
              </a:gs>
              <a:gs pos="100000">
                <a:srgbClr val="0066CC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endParaRPr lang="zh-TW" altLang="en-US"/>
          </a:p>
        </p:txBody>
      </p:sp>
      <p:sp>
        <p:nvSpPr>
          <p:cNvPr id="121860" name="Rectangle 3"/>
          <p:cNvSpPr>
            <a:spLocks noChangeAspect="1" noChangeArrowheads="1"/>
          </p:cNvSpPr>
          <p:nvPr/>
        </p:nvSpPr>
        <p:spPr bwMode="auto">
          <a:xfrm flipV="1">
            <a:off x="3546475" y="2082800"/>
            <a:ext cx="57150" cy="1173163"/>
          </a:xfrm>
          <a:prstGeom prst="rect">
            <a:avLst/>
          </a:prstGeom>
          <a:gradFill rotWithShape="0">
            <a:gsLst>
              <a:gs pos="0">
                <a:srgbClr val="0066CC"/>
              </a:gs>
              <a:gs pos="100000">
                <a:srgbClr val="CCC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endParaRPr lang="zh-TW" altLang="en-US"/>
          </a:p>
        </p:txBody>
      </p:sp>
      <p:sp>
        <p:nvSpPr>
          <p:cNvPr id="206336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SIS </a:t>
            </a:r>
            <a:r>
              <a:rPr lang="zh-TW" altLang="en-US" smtClean="0"/>
              <a:t>的基本架構</a:t>
            </a:r>
          </a:p>
        </p:txBody>
      </p:sp>
      <p:sp>
        <p:nvSpPr>
          <p:cNvPr id="121862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68313" y="981075"/>
            <a:ext cx="8229600" cy="4495800"/>
          </a:xfrm>
        </p:spPr>
        <p:txBody>
          <a:bodyPr/>
          <a:lstStyle/>
          <a:p>
            <a:pPr eaLnBrk="1" hangingPunct="1"/>
            <a:endParaRPr lang="en-US" altLang="zh-TW" sz="2800" smtClean="0"/>
          </a:p>
          <a:p>
            <a:pPr eaLnBrk="1" hangingPunct="1"/>
            <a:endParaRPr lang="en-US" altLang="zh-TW" sz="2800" smtClean="0"/>
          </a:p>
          <a:p>
            <a:pPr eaLnBrk="1" hangingPunct="1"/>
            <a:endParaRPr lang="en-US" altLang="zh-TW" sz="2800" smtClean="0"/>
          </a:p>
          <a:p>
            <a:pPr eaLnBrk="1" hangingPunct="1"/>
            <a:endParaRPr lang="en-US" altLang="zh-TW" sz="2800" smtClean="0"/>
          </a:p>
          <a:p>
            <a:pPr eaLnBrk="1" hangingPunct="1"/>
            <a:endParaRPr lang="en-US" altLang="zh-TW" sz="2800" smtClean="0"/>
          </a:p>
          <a:p>
            <a:pPr eaLnBrk="1" hangingPunct="1"/>
            <a:endParaRPr lang="en-US" altLang="zh-TW" sz="2800" smtClean="0"/>
          </a:p>
          <a:p>
            <a:pPr eaLnBrk="1" hangingPunct="1"/>
            <a:endParaRPr lang="en-US" altLang="zh-TW" sz="2800" smtClean="0"/>
          </a:p>
          <a:p>
            <a:pPr eaLnBrk="1" hangingPunct="1"/>
            <a:endParaRPr lang="en-US" altLang="zh-TW" sz="2800" smtClean="0"/>
          </a:p>
          <a:p>
            <a:pPr eaLnBrk="1" hangingPunct="1"/>
            <a:endParaRPr lang="en-US" altLang="zh-TW" sz="2800" smtClean="0"/>
          </a:p>
          <a:p>
            <a:pPr eaLnBrk="1" hangingPunct="1"/>
            <a:endParaRPr lang="en-US" altLang="zh-TW" sz="2800" smtClean="0"/>
          </a:p>
        </p:txBody>
      </p:sp>
      <p:sp>
        <p:nvSpPr>
          <p:cNvPr id="121863" name="Text Box 6"/>
          <p:cNvSpPr txBox="1">
            <a:spLocks noChangeArrowheads="1"/>
          </p:cNvSpPr>
          <p:nvPr/>
        </p:nvSpPr>
        <p:spPr bwMode="auto">
          <a:xfrm>
            <a:off x="830263" y="2346325"/>
            <a:ext cx="960437" cy="341313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9999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lIns="0" tIns="28800" rIns="0" anchor="ctr"/>
          <a:lstStyle/>
          <a:p>
            <a:pPr eaLnBrk="0" hangingPunct="0"/>
            <a:r>
              <a:rPr kumimoji="0" lang="zh-TW" altLang="en-US" sz="14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產品∕服務</a:t>
            </a:r>
          </a:p>
        </p:txBody>
      </p:sp>
      <p:sp>
        <p:nvSpPr>
          <p:cNvPr id="121864" name="Text Box 7"/>
          <p:cNvSpPr txBox="1">
            <a:spLocks noChangeArrowheads="1"/>
          </p:cNvSpPr>
          <p:nvPr/>
        </p:nvSpPr>
        <p:spPr bwMode="auto">
          <a:xfrm>
            <a:off x="1825625" y="2346325"/>
            <a:ext cx="381000" cy="341313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9999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lIns="0" tIns="28800" rIns="0" anchor="ctr"/>
          <a:lstStyle/>
          <a:p>
            <a:pPr eaLnBrk="0" hangingPunct="0"/>
            <a:r>
              <a:rPr kumimoji="0" lang="zh-TW" altLang="en-US" sz="14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定位</a:t>
            </a:r>
          </a:p>
        </p:txBody>
      </p:sp>
      <p:sp>
        <p:nvSpPr>
          <p:cNvPr id="121865" name="Text Box 8"/>
          <p:cNvSpPr txBox="1">
            <a:spLocks noChangeArrowheads="1"/>
          </p:cNvSpPr>
          <p:nvPr/>
        </p:nvSpPr>
        <p:spPr bwMode="auto">
          <a:xfrm>
            <a:off x="2243138" y="2346325"/>
            <a:ext cx="381000" cy="341313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9999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lIns="0" tIns="28800" rIns="0" anchor="ctr"/>
          <a:lstStyle/>
          <a:p>
            <a:pPr eaLnBrk="0" hangingPunct="0"/>
            <a:r>
              <a:rPr kumimoji="0" lang="zh-TW" altLang="en-US" sz="14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目標</a:t>
            </a:r>
          </a:p>
        </p:txBody>
      </p:sp>
      <p:sp>
        <p:nvSpPr>
          <p:cNvPr id="121866" name="Text Box 9"/>
          <p:cNvSpPr txBox="1">
            <a:spLocks noChangeArrowheads="1"/>
          </p:cNvSpPr>
          <p:nvPr/>
        </p:nvSpPr>
        <p:spPr bwMode="auto">
          <a:xfrm>
            <a:off x="2654300" y="2346325"/>
            <a:ext cx="766763" cy="341313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9999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lIns="0" tIns="28800" rIns="0" anchor="ctr"/>
          <a:lstStyle/>
          <a:p>
            <a:pPr eaLnBrk="0" hangingPunct="0"/>
            <a:r>
              <a:rPr kumimoji="0" lang="zh-TW" altLang="en-US" sz="14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經營模式</a:t>
            </a:r>
          </a:p>
        </p:txBody>
      </p:sp>
      <p:grpSp>
        <p:nvGrpSpPr>
          <p:cNvPr id="2" name="Group 10"/>
          <p:cNvGrpSpPr>
            <a:grpSpLocks noChangeAspect="1"/>
          </p:cNvGrpSpPr>
          <p:nvPr/>
        </p:nvGrpSpPr>
        <p:grpSpPr bwMode="auto">
          <a:xfrm>
            <a:off x="1212850" y="2687638"/>
            <a:ext cx="161925" cy="463550"/>
            <a:chOff x="1681" y="2736"/>
            <a:chExt cx="141" cy="405"/>
          </a:xfrm>
        </p:grpSpPr>
        <p:sp>
          <p:nvSpPr>
            <p:cNvPr id="121914" name="AutoShape 11"/>
            <p:cNvSpPr>
              <a:spLocks noChangeAspect="1" noChangeArrowheads="1"/>
            </p:cNvSpPr>
            <p:nvPr/>
          </p:nvSpPr>
          <p:spPr bwMode="auto">
            <a:xfrm>
              <a:off x="1681" y="2736"/>
              <a:ext cx="141" cy="141"/>
            </a:xfrm>
            <a:prstGeom prst="triangle">
              <a:avLst>
                <a:gd name="adj" fmla="val 50000"/>
              </a:avLst>
            </a:prstGeom>
            <a:solidFill>
              <a:srgbClr val="0066CC"/>
            </a:soli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zh-TW" altLang="en-US"/>
            </a:p>
          </p:txBody>
        </p:sp>
        <p:sp>
          <p:nvSpPr>
            <p:cNvPr id="121915" name="Rectangle 12"/>
            <p:cNvSpPr>
              <a:spLocks noChangeAspect="1" noChangeArrowheads="1"/>
            </p:cNvSpPr>
            <p:nvPr/>
          </p:nvSpPr>
          <p:spPr bwMode="auto">
            <a:xfrm flipV="1">
              <a:off x="1728" y="2839"/>
              <a:ext cx="47" cy="302"/>
            </a:xfrm>
            <a:prstGeom prst="rect">
              <a:avLst/>
            </a:prstGeom>
            <a:gradFill rotWithShape="0">
              <a:gsLst>
                <a:gs pos="0">
                  <a:srgbClr val="0066CC"/>
                </a:gs>
                <a:gs pos="100000">
                  <a:srgbClr val="CCCC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zh-TW" altLang="en-US"/>
            </a:p>
          </p:txBody>
        </p:sp>
      </p:grpSp>
      <p:sp>
        <p:nvSpPr>
          <p:cNvPr id="121868" name="Text Box 13"/>
          <p:cNvSpPr txBox="1">
            <a:spLocks noChangeArrowheads="1"/>
          </p:cNvSpPr>
          <p:nvPr/>
        </p:nvSpPr>
        <p:spPr bwMode="auto">
          <a:xfrm>
            <a:off x="1296988" y="2679700"/>
            <a:ext cx="376237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 lIns="92075" tIns="46038" rIns="92075" bIns="46038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改變</a:t>
            </a:r>
            <a:endParaRPr kumimoji="0" lang="zh-TW" altLang="en-US" sz="1600">
              <a:solidFill>
                <a:schemeClr val="bg2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21869" name="Text Box 14"/>
          <p:cNvSpPr txBox="1">
            <a:spLocks noChangeArrowheads="1"/>
          </p:cNvSpPr>
          <p:nvPr/>
        </p:nvSpPr>
        <p:spPr bwMode="auto">
          <a:xfrm>
            <a:off x="830263" y="3144838"/>
            <a:ext cx="960437" cy="341312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9999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lIns="0" tIns="28800" rIns="0" anchor="ctr"/>
          <a:lstStyle/>
          <a:p>
            <a:pPr eaLnBrk="0" hangingPunct="0"/>
            <a:r>
              <a:rPr kumimoji="0" lang="en-US" altLang="zh-TW" sz="14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IT</a:t>
            </a:r>
          </a:p>
        </p:txBody>
      </p:sp>
      <p:sp>
        <p:nvSpPr>
          <p:cNvPr id="121870" name="AutoShape 15"/>
          <p:cNvSpPr>
            <a:spLocks noChangeAspect="1" noChangeArrowheads="1"/>
          </p:cNvSpPr>
          <p:nvPr/>
        </p:nvSpPr>
        <p:spPr bwMode="auto">
          <a:xfrm flipV="1">
            <a:off x="2919413" y="2989263"/>
            <a:ext cx="161925" cy="161925"/>
          </a:xfrm>
          <a:prstGeom prst="triangle">
            <a:avLst>
              <a:gd name="adj" fmla="val 50000"/>
            </a:avLst>
          </a:prstGeom>
          <a:solidFill>
            <a:srgbClr val="0066CC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endParaRPr lang="zh-TW" altLang="en-US"/>
          </a:p>
        </p:txBody>
      </p:sp>
      <p:sp>
        <p:nvSpPr>
          <p:cNvPr id="121871" name="Rectangle 16"/>
          <p:cNvSpPr>
            <a:spLocks noChangeAspect="1" noChangeArrowheads="1"/>
          </p:cNvSpPr>
          <p:nvPr/>
        </p:nvSpPr>
        <p:spPr bwMode="auto">
          <a:xfrm>
            <a:off x="2973388" y="2687638"/>
            <a:ext cx="53975" cy="346075"/>
          </a:xfrm>
          <a:prstGeom prst="rect">
            <a:avLst/>
          </a:prstGeom>
          <a:gradFill rotWithShape="0">
            <a:gsLst>
              <a:gs pos="0">
                <a:srgbClr val="CCCCFF"/>
              </a:gs>
              <a:gs pos="100000">
                <a:srgbClr val="0066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endParaRPr lang="zh-TW" altLang="en-US"/>
          </a:p>
        </p:txBody>
      </p:sp>
      <p:sp>
        <p:nvSpPr>
          <p:cNvPr id="121872" name="Text Box 17"/>
          <p:cNvSpPr txBox="1">
            <a:spLocks noChangeArrowheads="1"/>
          </p:cNvSpPr>
          <p:nvPr/>
        </p:nvSpPr>
        <p:spPr bwMode="auto">
          <a:xfrm>
            <a:off x="3001963" y="2679700"/>
            <a:ext cx="376237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 lIns="92075" tIns="46038" rIns="92075" bIns="46038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達成</a:t>
            </a:r>
            <a:endParaRPr kumimoji="0" lang="zh-TW" altLang="en-US" sz="1600">
              <a:solidFill>
                <a:schemeClr val="bg2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21873" name="Text Box 18"/>
          <p:cNvSpPr txBox="1">
            <a:spLocks noChangeArrowheads="1"/>
          </p:cNvSpPr>
          <p:nvPr/>
        </p:nvSpPr>
        <p:spPr bwMode="auto">
          <a:xfrm>
            <a:off x="2654300" y="3144838"/>
            <a:ext cx="1147763" cy="341312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9999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lIns="0" tIns="28800" rIns="0" anchor="ctr"/>
          <a:lstStyle/>
          <a:p>
            <a:pPr eaLnBrk="0" hangingPunct="0"/>
            <a:r>
              <a:rPr kumimoji="0" lang="zh-TW" altLang="en-US" sz="14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策略目標</a:t>
            </a:r>
          </a:p>
        </p:txBody>
      </p:sp>
      <p:sp>
        <p:nvSpPr>
          <p:cNvPr id="121874" name="AutoShape 19"/>
          <p:cNvSpPr>
            <a:spLocks noChangeAspect="1" noChangeArrowheads="1"/>
          </p:cNvSpPr>
          <p:nvPr/>
        </p:nvSpPr>
        <p:spPr bwMode="auto">
          <a:xfrm>
            <a:off x="3497263" y="1965325"/>
            <a:ext cx="161925" cy="161925"/>
          </a:xfrm>
          <a:prstGeom prst="triangle">
            <a:avLst>
              <a:gd name="adj" fmla="val 50000"/>
            </a:avLst>
          </a:prstGeom>
          <a:solidFill>
            <a:srgbClr val="0066CC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endParaRPr lang="zh-TW" altLang="en-US"/>
          </a:p>
        </p:txBody>
      </p:sp>
      <p:sp>
        <p:nvSpPr>
          <p:cNvPr id="121875" name="Text Box 20"/>
          <p:cNvSpPr txBox="1">
            <a:spLocks noChangeArrowheads="1"/>
          </p:cNvSpPr>
          <p:nvPr/>
        </p:nvSpPr>
        <p:spPr bwMode="auto">
          <a:xfrm>
            <a:off x="3001963" y="1617663"/>
            <a:ext cx="1104900" cy="341312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C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lIns="0" tIns="28800" rIns="0" anchor="ctr"/>
          <a:lstStyle/>
          <a:p>
            <a:pPr eaLnBrk="0" hangingPunct="0"/>
            <a:r>
              <a:rPr kumimoji="0" lang="zh-TW" altLang="en-US" sz="14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外部競爭壓力</a:t>
            </a:r>
          </a:p>
        </p:txBody>
      </p:sp>
      <p:sp>
        <p:nvSpPr>
          <p:cNvPr id="121876" name="Text Box 21"/>
          <p:cNvSpPr txBox="1">
            <a:spLocks noChangeArrowheads="1"/>
          </p:cNvSpPr>
          <p:nvPr/>
        </p:nvSpPr>
        <p:spPr bwMode="auto">
          <a:xfrm>
            <a:off x="4146550" y="1617663"/>
            <a:ext cx="950913" cy="341312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C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lIns="0" tIns="28800" rIns="0" anchor="ctr"/>
          <a:lstStyle/>
          <a:p>
            <a:pPr eaLnBrk="0" hangingPunct="0"/>
            <a:r>
              <a:rPr kumimoji="0" lang="zh-TW" altLang="en-US" sz="14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潛在進入者</a:t>
            </a:r>
          </a:p>
        </p:txBody>
      </p:sp>
      <p:sp>
        <p:nvSpPr>
          <p:cNvPr id="121877" name="Text Box 22"/>
          <p:cNvSpPr txBox="1">
            <a:spLocks noChangeArrowheads="1"/>
          </p:cNvSpPr>
          <p:nvPr/>
        </p:nvSpPr>
        <p:spPr bwMode="auto">
          <a:xfrm>
            <a:off x="2201863" y="1617663"/>
            <a:ext cx="758825" cy="341312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C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lIns="0" tIns="28800" rIns="0" anchor="ctr"/>
          <a:lstStyle/>
          <a:p>
            <a:pPr eaLnBrk="0" hangingPunct="0"/>
            <a:r>
              <a:rPr kumimoji="0" lang="zh-TW" altLang="en-US" sz="14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競爭對手</a:t>
            </a:r>
          </a:p>
        </p:txBody>
      </p:sp>
      <p:sp>
        <p:nvSpPr>
          <p:cNvPr id="121878" name="Text Box 23"/>
          <p:cNvSpPr txBox="1">
            <a:spLocks noChangeArrowheads="1"/>
          </p:cNvSpPr>
          <p:nvPr/>
        </p:nvSpPr>
        <p:spPr bwMode="auto">
          <a:xfrm>
            <a:off x="3573463" y="2117725"/>
            <a:ext cx="3762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92075" tIns="46038" rIns="92075" bIns="46038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抵制威脅</a:t>
            </a:r>
            <a:endParaRPr kumimoji="0" lang="zh-TW" altLang="en-US" sz="1600">
              <a:solidFill>
                <a:schemeClr val="bg2"/>
              </a:solidFill>
              <a:latin typeface="Times New Roman" pitchFamily="18" charset="0"/>
              <a:ea typeface="標楷體" pitchFamily="65" charset="-120"/>
            </a:endParaRPr>
          </a:p>
        </p:txBody>
      </p: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4183063" y="2838450"/>
            <a:ext cx="463550" cy="161925"/>
            <a:chOff x="3648" y="1982"/>
            <a:chExt cx="292" cy="102"/>
          </a:xfrm>
        </p:grpSpPr>
        <p:sp>
          <p:nvSpPr>
            <p:cNvPr id="121912" name="AutoShape 25"/>
            <p:cNvSpPr>
              <a:spLocks noChangeAspect="1" noChangeArrowheads="1"/>
            </p:cNvSpPr>
            <p:nvPr/>
          </p:nvSpPr>
          <p:spPr bwMode="auto">
            <a:xfrm rot="5400000">
              <a:off x="3838" y="1982"/>
              <a:ext cx="102" cy="102"/>
            </a:xfrm>
            <a:prstGeom prst="triangle">
              <a:avLst>
                <a:gd name="adj" fmla="val 50000"/>
              </a:avLst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zh-TW" altLang="en-US"/>
            </a:p>
          </p:txBody>
        </p:sp>
        <p:sp>
          <p:nvSpPr>
            <p:cNvPr id="121913" name="Rectangle 26"/>
            <p:cNvSpPr>
              <a:spLocks noChangeAspect="1" noChangeArrowheads="1"/>
            </p:cNvSpPr>
            <p:nvPr/>
          </p:nvSpPr>
          <p:spPr bwMode="auto">
            <a:xfrm rot="5400000" flipV="1">
              <a:off x="3740" y="1924"/>
              <a:ext cx="34" cy="21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zh-TW" altLang="en-US"/>
            </a:p>
          </p:txBody>
        </p:sp>
      </p:grpSp>
      <p:sp>
        <p:nvSpPr>
          <p:cNvPr id="121880" name="Rectangle 27"/>
          <p:cNvSpPr>
            <a:spLocks noChangeArrowheads="1"/>
          </p:cNvSpPr>
          <p:nvPr/>
        </p:nvSpPr>
        <p:spPr bwMode="auto">
          <a:xfrm flipV="1">
            <a:off x="4143375" y="2890838"/>
            <a:ext cx="57150" cy="233997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endParaRPr lang="zh-TW" altLang="en-US"/>
          </a:p>
        </p:txBody>
      </p:sp>
      <p:sp>
        <p:nvSpPr>
          <p:cNvPr id="121881" name="Text Box 28"/>
          <p:cNvSpPr txBox="1">
            <a:spLocks noChangeArrowheads="1"/>
          </p:cNvSpPr>
          <p:nvPr/>
        </p:nvSpPr>
        <p:spPr bwMode="auto">
          <a:xfrm>
            <a:off x="4640263" y="2760663"/>
            <a:ext cx="766762" cy="341312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00CC66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lIns="0" tIns="28800" rIns="0" anchor="ctr"/>
          <a:lstStyle/>
          <a:p>
            <a:pPr eaLnBrk="0" hangingPunct="0"/>
            <a:r>
              <a:rPr kumimoji="0" lang="zh-TW" altLang="en-US" sz="14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競爭優勢</a:t>
            </a:r>
          </a:p>
        </p:txBody>
      </p:sp>
      <p:sp>
        <p:nvSpPr>
          <p:cNvPr id="121882" name="AutoShape 29"/>
          <p:cNvSpPr>
            <a:spLocks noChangeAspect="1" noChangeArrowheads="1"/>
          </p:cNvSpPr>
          <p:nvPr/>
        </p:nvSpPr>
        <p:spPr bwMode="auto">
          <a:xfrm rot="5400000">
            <a:off x="5703888" y="2838450"/>
            <a:ext cx="161925" cy="16192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endParaRPr lang="zh-TW" altLang="en-US"/>
          </a:p>
        </p:txBody>
      </p:sp>
      <p:sp>
        <p:nvSpPr>
          <p:cNvPr id="121883" name="Rectangle 30"/>
          <p:cNvSpPr>
            <a:spLocks noChangeAspect="1" noChangeArrowheads="1"/>
          </p:cNvSpPr>
          <p:nvPr/>
        </p:nvSpPr>
        <p:spPr bwMode="auto">
          <a:xfrm rot="5400000" flipV="1">
            <a:off x="5548313" y="2746375"/>
            <a:ext cx="53975" cy="346075"/>
          </a:xfrm>
          <a:prstGeom prst="rect">
            <a:avLst/>
          </a:prstGeom>
          <a:gradFill rotWithShape="0">
            <a:gsLst>
              <a:gs pos="0">
                <a:srgbClr val="99CCFF"/>
              </a:gs>
              <a:gs pos="100000">
                <a:schemeClr val="accent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endParaRPr lang="zh-TW" altLang="en-US"/>
          </a:p>
        </p:txBody>
      </p:sp>
      <p:sp>
        <p:nvSpPr>
          <p:cNvPr id="121884" name="Text Box 31"/>
          <p:cNvSpPr txBox="1">
            <a:spLocks noChangeArrowheads="1"/>
          </p:cNvSpPr>
          <p:nvPr/>
        </p:nvSpPr>
        <p:spPr bwMode="auto">
          <a:xfrm>
            <a:off x="5859463" y="2681288"/>
            <a:ext cx="2590800" cy="500062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BBE117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lIns="72000" tIns="28800" rIns="0" bIns="46800" anchor="ctr"/>
          <a:lstStyle/>
          <a:p>
            <a:pPr algn="l" eaLnBrk="0" hangingPunct="0"/>
            <a:r>
              <a:rPr kumimoji="0" lang="zh-TW" altLang="en-US" sz="14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差異化、成本優勢、利基集中、成長、創新</a:t>
            </a:r>
          </a:p>
        </p:txBody>
      </p:sp>
      <p:grpSp>
        <p:nvGrpSpPr>
          <p:cNvPr id="4" name="Group 32"/>
          <p:cNvGrpSpPr>
            <a:grpSpLocks/>
          </p:cNvGrpSpPr>
          <p:nvPr/>
        </p:nvGrpSpPr>
        <p:grpSpPr bwMode="auto">
          <a:xfrm>
            <a:off x="4183063" y="3600450"/>
            <a:ext cx="463550" cy="161925"/>
            <a:chOff x="3648" y="1982"/>
            <a:chExt cx="292" cy="102"/>
          </a:xfrm>
        </p:grpSpPr>
        <p:sp>
          <p:nvSpPr>
            <p:cNvPr id="121910" name="AutoShape 33"/>
            <p:cNvSpPr>
              <a:spLocks noChangeAspect="1" noChangeArrowheads="1"/>
            </p:cNvSpPr>
            <p:nvPr/>
          </p:nvSpPr>
          <p:spPr bwMode="auto">
            <a:xfrm rot="5400000">
              <a:off x="3838" y="1982"/>
              <a:ext cx="102" cy="102"/>
            </a:xfrm>
            <a:prstGeom prst="triangle">
              <a:avLst>
                <a:gd name="adj" fmla="val 50000"/>
              </a:avLst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zh-TW" altLang="en-US"/>
            </a:p>
          </p:txBody>
        </p:sp>
        <p:sp>
          <p:nvSpPr>
            <p:cNvPr id="121911" name="Rectangle 34"/>
            <p:cNvSpPr>
              <a:spLocks noChangeAspect="1" noChangeArrowheads="1"/>
            </p:cNvSpPr>
            <p:nvPr/>
          </p:nvSpPr>
          <p:spPr bwMode="auto">
            <a:xfrm rot="5400000" flipV="1">
              <a:off x="3740" y="1924"/>
              <a:ext cx="34" cy="21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zh-TW" altLang="en-US"/>
            </a:p>
          </p:txBody>
        </p:sp>
      </p:grpSp>
      <p:sp>
        <p:nvSpPr>
          <p:cNvPr id="121886" name="Text Box 35"/>
          <p:cNvSpPr txBox="1">
            <a:spLocks noChangeArrowheads="1"/>
          </p:cNvSpPr>
          <p:nvPr/>
        </p:nvSpPr>
        <p:spPr bwMode="auto">
          <a:xfrm>
            <a:off x="4640263" y="3522663"/>
            <a:ext cx="766762" cy="341312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00CC66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lIns="0" tIns="28800" rIns="0" anchor="ctr"/>
          <a:lstStyle/>
          <a:p>
            <a:pPr eaLnBrk="0" hangingPunct="0"/>
            <a:r>
              <a:rPr kumimoji="0" lang="zh-TW" altLang="en-US" sz="14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資源控制</a:t>
            </a:r>
          </a:p>
        </p:txBody>
      </p:sp>
      <p:sp>
        <p:nvSpPr>
          <p:cNvPr id="121887" name="AutoShape 36"/>
          <p:cNvSpPr>
            <a:spLocks noChangeAspect="1" noChangeArrowheads="1"/>
          </p:cNvSpPr>
          <p:nvPr/>
        </p:nvSpPr>
        <p:spPr bwMode="auto">
          <a:xfrm rot="5400000">
            <a:off x="5703888" y="3600450"/>
            <a:ext cx="161925" cy="16192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endParaRPr lang="zh-TW" altLang="en-US"/>
          </a:p>
        </p:txBody>
      </p:sp>
      <p:sp>
        <p:nvSpPr>
          <p:cNvPr id="121888" name="Rectangle 37"/>
          <p:cNvSpPr>
            <a:spLocks noChangeAspect="1" noChangeArrowheads="1"/>
          </p:cNvSpPr>
          <p:nvPr/>
        </p:nvSpPr>
        <p:spPr bwMode="auto">
          <a:xfrm rot="5400000" flipV="1">
            <a:off x="5548313" y="3508375"/>
            <a:ext cx="53975" cy="346075"/>
          </a:xfrm>
          <a:prstGeom prst="rect">
            <a:avLst/>
          </a:prstGeom>
          <a:gradFill rotWithShape="0">
            <a:gsLst>
              <a:gs pos="0">
                <a:srgbClr val="99CCFF"/>
              </a:gs>
              <a:gs pos="100000">
                <a:schemeClr val="accent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endParaRPr lang="zh-TW" altLang="en-US"/>
          </a:p>
        </p:txBody>
      </p:sp>
      <p:sp>
        <p:nvSpPr>
          <p:cNvPr id="121889" name="Text Box 38"/>
          <p:cNvSpPr txBox="1">
            <a:spLocks noChangeArrowheads="1"/>
          </p:cNvSpPr>
          <p:nvPr/>
        </p:nvSpPr>
        <p:spPr bwMode="auto">
          <a:xfrm>
            <a:off x="5859463" y="3443288"/>
            <a:ext cx="2590800" cy="500062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BBE117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lIns="72000" tIns="28800" rIns="0" bIns="46800" anchor="ctr"/>
          <a:lstStyle/>
          <a:p>
            <a:pPr algn="l" eaLnBrk="0" hangingPunct="0"/>
            <a:r>
              <a:rPr kumimoji="0" lang="zh-TW" altLang="en-US" sz="14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維持正式、非正式聯盟關係，或供應鏈、需求鏈等垂直整合</a:t>
            </a:r>
          </a:p>
        </p:txBody>
      </p:sp>
      <p:grpSp>
        <p:nvGrpSpPr>
          <p:cNvPr id="5" name="Group 39"/>
          <p:cNvGrpSpPr>
            <a:grpSpLocks/>
          </p:cNvGrpSpPr>
          <p:nvPr/>
        </p:nvGrpSpPr>
        <p:grpSpPr bwMode="auto">
          <a:xfrm>
            <a:off x="4183063" y="4362450"/>
            <a:ext cx="463550" cy="161925"/>
            <a:chOff x="3648" y="1982"/>
            <a:chExt cx="292" cy="102"/>
          </a:xfrm>
        </p:grpSpPr>
        <p:sp>
          <p:nvSpPr>
            <p:cNvPr id="121908" name="AutoShape 40"/>
            <p:cNvSpPr>
              <a:spLocks noChangeAspect="1" noChangeArrowheads="1"/>
            </p:cNvSpPr>
            <p:nvPr/>
          </p:nvSpPr>
          <p:spPr bwMode="auto">
            <a:xfrm rot="5400000">
              <a:off x="3838" y="1982"/>
              <a:ext cx="102" cy="102"/>
            </a:xfrm>
            <a:prstGeom prst="triangle">
              <a:avLst>
                <a:gd name="adj" fmla="val 50000"/>
              </a:avLst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zh-TW" altLang="en-US"/>
            </a:p>
          </p:txBody>
        </p:sp>
        <p:sp>
          <p:nvSpPr>
            <p:cNvPr id="121909" name="Rectangle 41"/>
            <p:cNvSpPr>
              <a:spLocks noChangeAspect="1" noChangeArrowheads="1"/>
            </p:cNvSpPr>
            <p:nvPr/>
          </p:nvSpPr>
          <p:spPr bwMode="auto">
            <a:xfrm rot="5400000" flipV="1">
              <a:off x="3740" y="1924"/>
              <a:ext cx="34" cy="21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zh-TW" altLang="en-US"/>
            </a:p>
          </p:txBody>
        </p:sp>
      </p:grpSp>
      <p:sp>
        <p:nvSpPr>
          <p:cNvPr id="121891" name="Text Box 42"/>
          <p:cNvSpPr txBox="1">
            <a:spLocks noChangeArrowheads="1"/>
          </p:cNvSpPr>
          <p:nvPr/>
        </p:nvSpPr>
        <p:spPr bwMode="auto">
          <a:xfrm>
            <a:off x="4640263" y="4284663"/>
            <a:ext cx="766762" cy="341312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00CC66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lIns="0" tIns="28800" rIns="0" anchor="ctr"/>
          <a:lstStyle/>
          <a:p>
            <a:pPr eaLnBrk="0" hangingPunct="0"/>
            <a:r>
              <a:rPr kumimoji="0" lang="zh-TW" altLang="en-US" sz="14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策略聯盟</a:t>
            </a:r>
          </a:p>
        </p:txBody>
      </p:sp>
      <p:sp>
        <p:nvSpPr>
          <p:cNvPr id="121892" name="AutoShape 43"/>
          <p:cNvSpPr>
            <a:spLocks noChangeAspect="1" noChangeArrowheads="1"/>
          </p:cNvSpPr>
          <p:nvPr/>
        </p:nvSpPr>
        <p:spPr bwMode="auto">
          <a:xfrm rot="5400000">
            <a:off x="5703888" y="4362450"/>
            <a:ext cx="161925" cy="16192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endParaRPr lang="zh-TW" altLang="en-US"/>
          </a:p>
        </p:txBody>
      </p:sp>
      <p:sp>
        <p:nvSpPr>
          <p:cNvPr id="121893" name="Rectangle 44"/>
          <p:cNvSpPr>
            <a:spLocks noChangeAspect="1" noChangeArrowheads="1"/>
          </p:cNvSpPr>
          <p:nvPr/>
        </p:nvSpPr>
        <p:spPr bwMode="auto">
          <a:xfrm rot="5400000" flipV="1">
            <a:off x="5548313" y="4270375"/>
            <a:ext cx="53975" cy="346075"/>
          </a:xfrm>
          <a:prstGeom prst="rect">
            <a:avLst/>
          </a:prstGeom>
          <a:gradFill rotWithShape="0">
            <a:gsLst>
              <a:gs pos="0">
                <a:srgbClr val="99CCFF"/>
              </a:gs>
              <a:gs pos="100000">
                <a:schemeClr val="accent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endParaRPr lang="zh-TW" altLang="en-US"/>
          </a:p>
        </p:txBody>
      </p:sp>
      <p:sp>
        <p:nvSpPr>
          <p:cNvPr id="121894" name="Text Box 45"/>
          <p:cNvSpPr txBox="1">
            <a:spLocks noChangeArrowheads="1"/>
          </p:cNvSpPr>
          <p:nvPr/>
        </p:nvSpPr>
        <p:spPr bwMode="auto">
          <a:xfrm>
            <a:off x="5859463" y="4283075"/>
            <a:ext cx="2590800" cy="341313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BBE117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lIns="72000" tIns="28800" rIns="0" bIns="46800" anchor="ctr"/>
          <a:lstStyle/>
          <a:p>
            <a:pPr algn="l" eaLnBrk="0" hangingPunct="0"/>
            <a:r>
              <a:rPr kumimoji="0" lang="zh-TW" altLang="en-US" sz="14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打擊非聯盟成員及其他聯盟</a:t>
            </a:r>
          </a:p>
        </p:txBody>
      </p:sp>
      <p:grpSp>
        <p:nvGrpSpPr>
          <p:cNvPr id="6" name="Group 46"/>
          <p:cNvGrpSpPr>
            <a:grpSpLocks/>
          </p:cNvGrpSpPr>
          <p:nvPr/>
        </p:nvGrpSpPr>
        <p:grpSpPr bwMode="auto">
          <a:xfrm>
            <a:off x="4183063" y="5124450"/>
            <a:ext cx="463550" cy="161925"/>
            <a:chOff x="3648" y="1982"/>
            <a:chExt cx="292" cy="102"/>
          </a:xfrm>
        </p:grpSpPr>
        <p:sp>
          <p:nvSpPr>
            <p:cNvPr id="121906" name="AutoShape 47"/>
            <p:cNvSpPr>
              <a:spLocks noChangeAspect="1" noChangeArrowheads="1"/>
            </p:cNvSpPr>
            <p:nvPr/>
          </p:nvSpPr>
          <p:spPr bwMode="auto">
            <a:xfrm rot="5400000">
              <a:off x="3838" y="1982"/>
              <a:ext cx="102" cy="102"/>
            </a:xfrm>
            <a:prstGeom prst="triangle">
              <a:avLst>
                <a:gd name="adj" fmla="val 50000"/>
              </a:avLst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zh-TW" altLang="en-US"/>
            </a:p>
          </p:txBody>
        </p:sp>
        <p:sp>
          <p:nvSpPr>
            <p:cNvPr id="121907" name="Rectangle 48"/>
            <p:cNvSpPr>
              <a:spLocks noChangeAspect="1" noChangeArrowheads="1"/>
            </p:cNvSpPr>
            <p:nvPr/>
          </p:nvSpPr>
          <p:spPr bwMode="auto">
            <a:xfrm rot="5400000" flipV="1">
              <a:off x="3740" y="1924"/>
              <a:ext cx="34" cy="21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zh-TW" altLang="en-US"/>
            </a:p>
          </p:txBody>
        </p:sp>
      </p:grpSp>
      <p:sp>
        <p:nvSpPr>
          <p:cNvPr id="121896" name="Text Box 49"/>
          <p:cNvSpPr txBox="1">
            <a:spLocks noChangeArrowheads="1"/>
          </p:cNvSpPr>
          <p:nvPr/>
        </p:nvSpPr>
        <p:spPr bwMode="auto">
          <a:xfrm>
            <a:off x="4640263" y="4965700"/>
            <a:ext cx="766762" cy="500063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00CC66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lIns="0" tIns="28800" rIns="0" anchor="ctr"/>
          <a:lstStyle/>
          <a:p>
            <a:pPr eaLnBrk="0" hangingPunct="0"/>
            <a:r>
              <a:rPr kumimoji="0" lang="zh-TW" altLang="en-US" sz="14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主導市場主流化</a:t>
            </a:r>
          </a:p>
        </p:txBody>
      </p:sp>
      <p:sp>
        <p:nvSpPr>
          <p:cNvPr id="121897" name="AutoShape 50"/>
          <p:cNvSpPr>
            <a:spLocks noChangeAspect="1" noChangeArrowheads="1"/>
          </p:cNvSpPr>
          <p:nvPr/>
        </p:nvSpPr>
        <p:spPr bwMode="auto">
          <a:xfrm rot="5400000">
            <a:off x="5703888" y="5124450"/>
            <a:ext cx="161925" cy="16192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endParaRPr lang="zh-TW" altLang="en-US"/>
          </a:p>
        </p:txBody>
      </p:sp>
      <p:sp>
        <p:nvSpPr>
          <p:cNvPr id="121898" name="Rectangle 51"/>
          <p:cNvSpPr>
            <a:spLocks noChangeAspect="1" noChangeArrowheads="1"/>
          </p:cNvSpPr>
          <p:nvPr/>
        </p:nvSpPr>
        <p:spPr bwMode="auto">
          <a:xfrm rot="5400000" flipV="1">
            <a:off x="5548313" y="5032375"/>
            <a:ext cx="53975" cy="346075"/>
          </a:xfrm>
          <a:prstGeom prst="rect">
            <a:avLst/>
          </a:prstGeom>
          <a:gradFill rotWithShape="0">
            <a:gsLst>
              <a:gs pos="0">
                <a:srgbClr val="99CCFF"/>
              </a:gs>
              <a:gs pos="100000">
                <a:schemeClr val="accent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endParaRPr lang="zh-TW" altLang="en-US"/>
          </a:p>
        </p:txBody>
      </p:sp>
      <p:sp>
        <p:nvSpPr>
          <p:cNvPr id="121899" name="Text Box 52"/>
          <p:cNvSpPr txBox="1">
            <a:spLocks noChangeArrowheads="1"/>
          </p:cNvSpPr>
          <p:nvPr/>
        </p:nvSpPr>
        <p:spPr bwMode="auto">
          <a:xfrm>
            <a:off x="5859463" y="4967288"/>
            <a:ext cx="2590800" cy="500062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BBE117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lIns="72000" tIns="28800" rIns="0" bIns="46800" anchor="ctr"/>
          <a:lstStyle/>
          <a:p>
            <a:pPr algn="l" eaLnBrk="0" hangingPunct="0"/>
            <a:r>
              <a:rPr kumimoji="0" lang="zh-TW" altLang="en-US" sz="14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形成產業標準，達成主流化主導市場</a:t>
            </a:r>
          </a:p>
        </p:txBody>
      </p:sp>
      <p:sp>
        <p:nvSpPr>
          <p:cNvPr id="121900" name="Text Box 53"/>
          <p:cNvSpPr txBox="1">
            <a:spLocks noChangeArrowheads="1"/>
          </p:cNvSpPr>
          <p:nvPr/>
        </p:nvSpPr>
        <p:spPr bwMode="auto">
          <a:xfrm>
            <a:off x="3802063" y="3336925"/>
            <a:ext cx="376237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 lIns="92075" tIns="46038" rIns="92075" bIns="46038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包括</a:t>
            </a:r>
            <a:endParaRPr kumimoji="0" lang="zh-TW" altLang="en-US" sz="1600">
              <a:solidFill>
                <a:schemeClr val="bg2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21901" name="Text Box 54"/>
          <p:cNvSpPr txBox="1">
            <a:spLocks noChangeArrowheads="1"/>
          </p:cNvSpPr>
          <p:nvPr/>
        </p:nvSpPr>
        <p:spPr bwMode="auto">
          <a:xfrm>
            <a:off x="5356225" y="2532063"/>
            <a:ext cx="539750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手段</a:t>
            </a:r>
            <a:endParaRPr kumimoji="0" lang="zh-TW" altLang="en-US" sz="1600">
              <a:solidFill>
                <a:schemeClr val="bg2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21902" name="Text Box 55"/>
          <p:cNvSpPr txBox="1">
            <a:spLocks noChangeArrowheads="1"/>
          </p:cNvSpPr>
          <p:nvPr/>
        </p:nvSpPr>
        <p:spPr bwMode="auto">
          <a:xfrm>
            <a:off x="5356225" y="3332163"/>
            <a:ext cx="539750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手段</a:t>
            </a:r>
            <a:endParaRPr kumimoji="0" lang="zh-TW" altLang="en-US" sz="1600">
              <a:solidFill>
                <a:schemeClr val="bg2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21903" name="Text Box 56"/>
          <p:cNvSpPr txBox="1">
            <a:spLocks noChangeArrowheads="1"/>
          </p:cNvSpPr>
          <p:nvPr/>
        </p:nvSpPr>
        <p:spPr bwMode="auto">
          <a:xfrm>
            <a:off x="5356225" y="4095750"/>
            <a:ext cx="5397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手段</a:t>
            </a:r>
            <a:endParaRPr kumimoji="0" lang="zh-TW" altLang="en-US" sz="1600">
              <a:solidFill>
                <a:schemeClr val="bg2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21904" name="Text Box 57"/>
          <p:cNvSpPr txBox="1">
            <a:spLocks noChangeArrowheads="1"/>
          </p:cNvSpPr>
          <p:nvPr/>
        </p:nvSpPr>
        <p:spPr bwMode="auto">
          <a:xfrm>
            <a:off x="5356225" y="4857750"/>
            <a:ext cx="5397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手段</a:t>
            </a:r>
            <a:endParaRPr kumimoji="0" lang="zh-TW" altLang="en-US" sz="1600">
              <a:solidFill>
                <a:schemeClr val="bg2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21905" name="Text Box 58"/>
          <p:cNvSpPr txBox="1">
            <a:spLocks noChangeArrowheads="1"/>
          </p:cNvSpPr>
          <p:nvPr/>
        </p:nvSpPr>
        <p:spPr bwMode="auto">
          <a:xfrm>
            <a:off x="2916238" y="5876925"/>
            <a:ext cx="2317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TW" altLang="en-US" sz="1600">
                <a:latin typeface="Times New Roman" pitchFamily="18" charset="0"/>
                <a:ea typeface="標楷體" pitchFamily="65" charset="-120"/>
              </a:rPr>
              <a:t>資料來源：林東清</a:t>
            </a:r>
            <a:r>
              <a:rPr lang="en-US" altLang="zh-TW" sz="1600">
                <a:latin typeface="Times New Roman" pitchFamily="18" charset="0"/>
                <a:ea typeface="Arial Unicode MS" pitchFamily="34" charset="-120"/>
                <a:cs typeface="Arial Unicode MS" pitchFamily="34" charset="-120"/>
              </a:rPr>
              <a:t>, 2004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CEFF25-8F7A-4A2E-B3F8-94BEA7CE5677}" type="slidenum">
              <a:rPr lang="en-US" altLang="zh-TW"/>
              <a:pPr>
                <a:defRPr/>
              </a:pPr>
              <a:t>8</a:t>
            </a:fld>
            <a:endParaRPr lang="en-US" altLang="zh-TW"/>
          </a:p>
        </p:txBody>
      </p:sp>
      <p:sp>
        <p:nvSpPr>
          <p:cNvPr id="11268" name="Rectangle 2"/>
          <p:cNvSpPr>
            <a:spLocks noChangeArrowheads="1"/>
          </p:cNvSpPr>
          <p:nvPr/>
        </p:nvSpPr>
        <p:spPr bwMode="auto">
          <a:xfrm>
            <a:off x="819150" y="3068638"/>
            <a:ext cx="7488238" cy="3024187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06438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SIS </a:t>
            </a:r>
            <a:r>
              <a:rPr lang="zh-TW" altLang="en-US" smtClean="0"/>
              <a:t>的主要分類架構（</a:t>
            </a:r>
            <a:r>
              <a:rPr lang="en-US" altLang="zh-TW" smtClean="0"/>
              <a:t>1</a:t>
            </a:r>
            <a:r>
              <a:rPr lang="zh-TW" altLang="en-US" smtClean="0"/>
              <a:t>）</a:t>
            </a:r>
          </a:p>
        </p:txBody>
      </p:sp>
      <p:sp>
        <p:nvSpPr>
          <p:cNvPr id="1127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95288" y="1052513"/>
            <a:ext cx="8229600" cy="1873250"/>
          </a:xfrm>
        </p:spPr>
        <p:txBody>
          <a:bodyPr/>
          <a:lstStyle/>
          <a:p>
            <a:pPr eaLnBrk="1" hangingPunct="1"/>
            <a:r>
              <a:rPr lang="zh-TW" altLang="en-US" sz="2800" smtClean="0"/>
              <a:t>根據對象與手段的不同來分類</a:t>
            </a:r>
          </a:p>
          <a:p>
            <a:pPr lvl="1" eaLnBrk="1" hangingPunct="1"/>
            <a:r>
              <a:rPr lang="zh-TW" altLang="en-US" sz="2400" smtClean="0"/>
              <a:t>外部導向的 </a:t>
            </a:r>
            <a:r>
              <a:rPr lang="en-US" altLang="zh-TW" sz="2400" smtClean="0"/>
              <a:t>SIS</a:t>
            </a:r>
          </a:p>
          <a:p>
            <a:pPr lvl="1" eaLnBrk="1" hangingPunct="1"/>
            <a:r>
              <a:rPr lang="zh-TW" altLang="en-US" sz="2400" smtClean="0"/>
              <a:t>內部導向的 </a:t>
            </a:r>
            <a:r>
              <a:rPr lang="en-US" altLang="zh-TW" sz="2400" smtClean="0"/>
              <a:t>SIS</a:t>
            </a:r>
          </a:p>
          <a:p>
            <a:pPr lvl="1" eaLnBrk="1" hangingPunct="1"/>
            <a:r>
              <a:rPr lang="zh-TW" altLang="en-US" sz="2400" smtClean="0"/>
              <a:t>跨組織導向的 </a:t>
            </a:r>
            <a:r>
              <a:rPr lang="en-US" altLang="zh-TW" sz="2400" smtClean="0"/>
              <a:t>SIS</a:t>
            </a:r>
          </a:p>
        </p:txBody>
      </p:sp>
      <p:graphicFrame>
        <p:nvGraphicFramePr>
          <p:cNvPr id="11266" name="Object 5"/>
          <p:cNvGraphicFramePr>
            <a:graphicFrameLocks noChangeAspect="1"/>
          </p:cNvGraphicFramePr>
          <p:nvPr/>
        </p:nvGraphicFramePr>
        <p:xfrm>
          <a:off x="1062038" y="3289300"/>
          <a:ext cx="7335837" cy="288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文件" r:id="rId3" imgW="5524560" imgH="2171880" progId="Word.Document.8">
                  <p:embed/>
                </p:oleObj>
              </mc:Choice>
              <mc:Fallback>
                <p:oleObj name="文件" r:id="rId3" imgW="5524560" imgH="2171880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2038" y="3289300"/>
                        <a:ext cx="7335837" cy="288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1" name="Text Box 6"/>
          <p:cNvSpPr txBox="1">
            <a:spLocks noChangeArrowheads="1"/>
          </p:cNvSpPr>
          <p:nvPr/>
        </p:nvSpPr>
        <p:spPr bwMode="auto">
          <a:xfrm>
            <a:off x="3267075" y="6092825"/>
            <a:ext cx="2317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TW" altLang="en-US" sz="1600">
                <a:latin typeface="Times New Roman" pitchFamily="18" charset="0"/>
                <a:ea typeface="標楷體" pitchFamily="65" charset="-120"/>
              </a:rPr>
              <a:t>資料來源：林東清</a:t>
            </a:r>
            <a:r>
              <a:rPr lang="en-US" altLang="zh-TW" sz="1600">
                <a:latin typeface="Times New Roman" pitchFamily="18" charset="0"/>
                <a:ea typeface="Arial Unicode MS" pitchFamily="34" charset="-120"/>
                <a:cs typeface="Arial Unicode MS" pitchFamily="34" charset="-120"/>
              </a:rPr>
              <a:t>, 2004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D3B296-4D1B-49C6-A874-D2F701A1CD18}" type="slidenum">
              <a:rPr lang="en-US" altLang="zh-TW"/>
              <a:pPr>
                <a:defRPr/>
              </a:pPr>
              <a:t>9</a:t>
            </a:fld>
            <a:endParaRPr lang="en-US" altLang="zh-TW"/>
          </a:p>
        </p:txBody>
      </p:sp>
      <p:sp>
        <p:nvSpPr>
          <p:cNvPr id="12292" name="Rectangle 2"/>
          <p:cNvSpPr>
            <a:spLocks noChangeArrowheads="1"/>
          </p:cNvSpPr>
          <p:nvPr/>
        </p:nvSpPr>
        <p:spPr bwMode="auto">
          <a:xfrm>
            <a:off x="1044575" y="3427413"/>
            <a:ext cx="6840538" cy="2592387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06541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SIS </a:t>
            </a:r>
            <a:r>
              <a:rPr lang="zh-TW" altLang="en-US" smtClean="0"/>
              <a:t>的主要分類架構（</a:t>
            </a:r>
            <a:r>
              <a:rPr lang="en-US" altLang="zh-TW" smtClean="0"/>
              <a:t>2</a:t>
            </a:r>
            <a:r>
              <a:rPr lang="zh-TW" altLang="en-US" smtClean="0"/>
              <a:t>）</a:t>
            </a:r>
          </a:p>
        </p:txBody>
      </p:sp>
      <p:sp>
        <p:nvSpPr>
          <p:cNvPr id="1229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23850" y="908050"/>
            <a:ext cx="8229600" cy="2024063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zh-TW" altLang="en-US" sz="2800" smtClean="0"/>
              <a:t>以內、外部導向與傳統、創新的兩維矩陣來分類</a:t>
            </a:r>
          </a:p>
          <a:p>
            <a:pPr lvl="1" eaLnBrk="1" hangingPunct="1">
              <a:lnSpc>
                <a:spcPct val="110000"/>
              </a:lnSpc>
            </a:pPr>
            <a:r>
              <a:rPr lang="zh-TW" altLang="en-US" sz="2400" smtClean="0"/>
              <a:t>引起外部市場競爭方式重大改變的 </a:t>
            </a:r>
            <a:r>
              <a:rPr lang="en-US" altLang="zh-TW" sz="2400" smtClean="0"/>
              <a:t>SIS</a:t>
            </a:r>
          </a:p>
          <a:p>
            <a:pPr lvl="1" eaLnBrk="1" hangingPunct="1">
              <a:lnSpc>
                <a:spcPct val="110000"/>
              </a:lnSpc>
            </a:pPr>
            <a:r>
              <a:rPr lang="zh-TW" altLang="en-US" sz="2400" smtClean="0"/>
              <a:t>引起內部營運重大結構改變的 </a:t>
            </a:r>
            <a:r>
              <a:rPr lang="en-US" altLang="zh-TW" sz="2400" smtClean="0"/>
              <a:t>SIS</a:t>
            </a:r>
          </a:p>
          <a:p>
            <a:pPr lvl="1" eaLnBrk="1" hangingPunct="1">
              <a:lnSpc>
                <a:spcPct val="110000"/>
              </a:lnSpc>
            </a:pPr>
            <a:r>
              <a:rPr lang="zh-TW" altLang="en-US" sz="2400" smtClean="0"/>
              <a:t>提升傳統產品外部市場競爭優勢的 </a:t>
            </a:r>
            <a:r>
              <a:rPr lang="en-US" altLang="zh-TW" sz="2400" smtClean="0"/>
              <a:t>SIS</a:t>
            </a:r>
          </a:p>
          <a:p>
            <a:pPr lvl="1" eaLnBrk="1" hangingPunct="1">
              <a:lnSpc>
                <a:spcPct val="110000"/>
              </a:lnSpc>
            </a:pPr>
            <a:r>
              <a:rPr lang="zh-TW" altLang="en-US" sz="2400" smtClean="0"/>
              <a:t>提升傳統產品內部營運績效的 </a:t>
            </a:r>
            <a:r>
              <a:rPr lang="en-US" altLang="zh-TW" sz="2400" smtClean="0"/>
              <a:t>SIS</a:t>
            </a:r>
          </a:p>
        </p:txBody>
      </p:sp>
      <p:graphicFrame>
        <p:nvGraphicFramePr>
          <p:cNvPr id="12290" name="Object 5"/>
          <p:cNvGraphicFramePr>
            <a:graphicFrameLocks noChangeAspect="1"/>
          </p:cNvGraphicFramePr>
          <p:nvPr/>
        </p:nvGraphicFramePr>
        <p:xfrm>
          <a:off x="971550" y="3571875"/>
          <a:ext cx="6934200" cy="2551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文件" r:id="rId3" imgW="4275000" imgH="1731600" progId="Word.Document.8">
                  <p:embed/>
                </p:oleObj>
              </mc:Choice>
              <mc:Fallback>
                <p:oleObj name="文件" r:id="rId3" imgW="4275000" imgH="1731600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3571875"/>
                        <a:ext cx="6934200" cy="2551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5" name="Text Box 6"/>
          <p:cNvSpPr txBox="1">
            <a:spLocks noChangeArrowheads="1"/>
          </p:cNvSpPr>
          <p:nvPr/>
        </p:nvSpPr>
        <p:spPr bwMode="auto">
          <a:xfrm>
            <a:off x="3205163" y="5948363"/>
            <a:ext cx="2317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TW" altLang="en-US" sz="1600">
                <a:latin typeface="Times New Roman" pitchFamily="18" charset="0"/>
                <a:ea typeface="標楷體" pitchFamily="65" charset="-120"/>
              </a:rPr>
              <a:t>資料來源：林東清</a:t>
            </a:r>
            <a:r>
              <a:rPr lang="en-US" altLang="zh-TW" sz="1600">
                <a:latin typeface="Times New Roman" pitchFamily="18" charset="0"/>
                <a:ea typeface="Arial Unicode MS" pitchFamily="34" charset="-120"/>
                <a:cs typeface="Arial Unicode MS" pitchFamily="34" charset="-120"/>
              </a:rPr>
              <a:t>, 2004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10</TotalTime>
  <Words>546</Words>
  <Application>Microsoft Office PowerPoint</Application>
  <PresentationFormat>如螢幕大小 (4:3)</PresentationFormat>
  <Paragraphs>126</Paragraphs>
  <Slides>10</Slides>
  <Notes>0</Notes>
  <HiddenSlides>0</HiddenSlides>
  <MMClips>0</MMClips>
  <ScaleCrop>false</ScaleCrop>
  <HeadingPairs>
    <vt:vector size="8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8" baseType="lpstr">
      <vt:lpstr>Arial Unicode MS</vt:lpstr>
      <vt:lpstr>標楷體</vt:lpstr>
      <vt:lpstr>Arial</vt:lpstr>
      <vt:lpstr>Symbol</vt:lpstr>
      <vt:lpstr>Times New Roman</vt:lpstr>
      <vt:lpstr>Wingdings</vt:lpstr>
      <vt:lpstr>教學目標</vt:lpstr>
      <vt:lpstr>文件</vt:lpstr>
      <vt:lpstr>組織的策略管理與競爭優勢架構圖</vt:lpstr>
      <vt:lpstr>e化MIS角色與傳統MIS角色</vt:lpstr>
      <vt:lpstr>IT對企業策略支援的主要方向與目標</vt:lpstr>
      <vt:lpstr>策略資訊系統(SIS)</vt:lpstr>
      <vt:lpstr>策略資訊系統(SIS)</vt:lpstr>
      <vt:lpstr>資訊系統對組織主要支援的目標</vt:lpstr>
      <vt:lpstr>SIS 的基本架構</vt:lpstr>
      <vt:lpstr>SIS 的主要分類架構（1）</vt:lpstr>
      <vt:lpstr>SIS 的主要分類架構（2）</vt:lpstr>
      <vt:lpstr>PowerPoint 簡報</vt:lpstr>
    </vt:vector>
  </TitlesOfParts>
  <Company>Your Company Name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資訊系統對組織主要支援的目標</dc:title>
  <dc:creator>Your User Name</dc:creator>
  <cp:lastModifiedBy>李國光</cp:lastModifiedBy>
  <cp:revision>6</cp:revision>
  <dcterms:created xsi:type="dcterms:W3CDTF">2010-07-17T03:13:16Z</dcterms:created>
  <dcterms:modified xsi:type="dcterms:W3CDTF">2020-03-09T02:54:15Z</dcterms:modified>
</cp:coreProperties>
</file>